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4" r:id="rId5"/>
    <p:sldMasterId id="2147483696" r:id="rId6"/>
  </p:sldMasterIdLst>
  <p:notesMasterIdLst>
    <p:notesMasterId r:id="rId44"/>
  </p:notesMasterIdLst>
  <p:handoutMasterIdLst>
    <p:handoutMasterId r:id="rId45"/>
  </p:handoutMasterIdLst>
  <p:sldIdLst>
    <p:sldId id="472" r:id="rId7"/>
    <p:sldId id="474" r:id="rId8"/>
    <p:sldId id="475" r:id="rId9"/>
    <p:sldId id="493" r:id="rId10"/>
    <p:sldId id="515" r:id="rId11"/>
    <p:sldId id="516" r:id="rId12"/>
    <p:sldId id="471" r:id="rId13"/>
    <p:sldId id="505" r:id="rId14"/>
    <p:sldId id="503" r:id="rId15"/>
    <p:sldId id="504" r:id="rId16"/>
    <p:sldId id="514" r:id="rId17"/>
    <p:sldId id="506" r:id="rId18"/>
    <p:sldId id="507" r:id="rId19"/>
    <p:sldId id="508" r:id="rId20"/>
    <p:sldId id="509" r:id="rId21"/>
    <p:sldId id="510" r:id="rId22"/>
    <p:sldId id="511" r:id="rId23"/>
    <p:sldId id="512" r:id="rId24"/>
    <p:sldId id="513" r:id="rId25"/>
    <p:sldId id="481" r:id="rId26"/>
    <p:sldId id="487" r:id="rId27"/>
    <p:sldId id="488" r:id="rId28"/>
    <p:sldId id="489" r:id="rId29"/>
    <p:sldId id="490" r:id="rId30"/>
    <p:sldId id="491" r:id="rId31"/>
    <p:sldId id="497" r:id="rId32"/>
    <p:sldId id="495" r:id="rId33"/>
    <p:sldId id="496" r:id="rId34"/>
    <p:sldId id="498" r:id="rId35"/>
    <p:sldId id="499" r:id="rId36"/>
    <p:sldId id="500" r:id="rId37"/>
    <p:sldId id="501" r:id="rId38"/>
    <p:sldId id="476" r:id="rId39"/>
    <p:sldId id="477" r:id="rId40"/>
    <p:sldId id="478" r:id="rId41"/>
    <p:sldId id="479" r:id="rId42"/>
    <p:sldId id="480" r:id="rId43"/>
  </p:sldIdLst>
  <p:sldSz cx="12192000" cy="6858000"/>
  <p:notesSz cx="7099300" cy="9385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0022"/>
    <a:srgbClr val="8F3E96"/>
    <a:srgbClr val="FF0000"/>
    <a:srgbClr val="FF7D00"/>
    <a:srgbClr val="FF7D98"/>
    <a:srgbClr val="E18F98"/>
    <a:srgbClr val="398F98"/>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332" autoAdjust="0"/>
    <p:restoredTop sz="93568" autoAdjust="0"/>
  </p:normalViewPr>
  <p:slideViewPr>
    <p:cSldViewPr snapToGrid="0">
      <p:cViewPr varScale="1">
        <p:scale>
          <a:sx n="61" d="100"/>
          <a:sy n="61" d="100"/>
        </p:scale>
        <p:origin x="456" y="43"/>
      </p:cViewPr>
      <p:guideLst/>
    </p:cSldViewPr>
  </p:slideViewPr>
  <p:outlineViewPr>
    <p:cViewPr>
      <p:scale>
        <a:sx n="33" d="100"/>
        <a:sy n="33" d="100"/>
      </p:scale>
      <p:origin x="0" y="-10766"/>
    </p:cViewPr>
  </p:outlineViewPr>
  <p:notesTextViewPr>
    <p:cViewPr>
      <p:scale>
        <a:sx n="1" d="1"/>
        <a:sy n="1" d="1"/>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5"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las Houston" userId="0567531a-e4fc-45a7-8808-335a736ef5e7" providerId="ADAL" clId="{0BF29438-F14A-4FF8-B255-1406E2F07E3E}"/>
    <pc:docChg chg="custSel modSld">
      <pc:chgData name="Douglas Houston" userId="0567531a-e4fc-45a7-8808-335a736ef5e7" providerId="ADAL" clId="{0BF29438-F14A-4FF8-B255-1406E2F07E3E}" dt="2020-04-19T20:46:32.640" v="12" actId="14100"/>
      <pc:docMkLst>
        <pc:docMk/>
      </pc:docMkLst>
      <pc:sldChg chg="modSp mod">
        <pc:chgData name="Douglas Houston" userId="0567531a-e4fc-45a7-8808-335a736ef5e7" providerId="ADAL" clId="{0BF29438-F14A-4FF8-B255-1406E2F07E3E}" dt="2020-04-19T20:46:32.640" v="12" actId="14100"/>
        <pc:sldMkLst>
          <pc:docMk/>
          <pc:sldMk cId="4285778814" sldId="330"/>
        </pc:sldMkLst>
        <pc:spChg chg="mod">
          <ac:chgData name="Douglas Houston" userId="0567531a-e4fc-45a7-8808-335a736ef5e7" providerId="ADAL" clId="{0BF29438-F14A-4FF8-B255-1406E2F07E3E}" dt="2020-04-19T20:46:32.640" v="12" actId="14100"/>
          <ac:spMkLst>
            <pc:docMk/>
            <pc:sldMk cId="4285778814" sldId="330"/>
            <ac:spMk id="3" creationId="{00000000-0000-0000-0000-000000000000}"/>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5.png"/><Relationship Id="rId6" Type="http://schemas.openxmlformats.org/officeDocument/2006/relationships/image" Target="../media/image7.svg"/><Relationship Id="rId5" Type="http://schemas.openxmlformats.org/officeDocument/2006/relationships/image" Target="../media/image7.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5.png"/><Relationship Id="rId6" Type="http://schemas.openxmlformats.org/officeDocument/2006/relationships/image" Target="../media/image7.svg"/><Relationship Id="rId5" Type="http://schemas.openxmlformats.org/officeDocument/2006/relationships/image" Target="../media/image7.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3E845A-9217-4213-94DE-9C3DC22BF28E}"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B18F1C8-98F3-48D5-B8EC-31128F42CF15}">
      <dgm:prSet/>
      <dgm:spPr/>
      <dgm:t>
        <a:bodyPr/>
        <a:lstStyle/>
        <a:p>
          <a:pPr>
            <a:lnSpc>
              <a:spcPct val="100000"/>
            </a:lnSpc>
          </a:pPr>
          <a:r>
            <a:rPr lang="en-US" dirty="0">
              <a:latin typeface="Trebuchet MS" panose="020B0603020202020204"/>
            </a:rPr>
            <a:t>Fully-funded testing center</a:t>
          </a:r>
          <a:endParaRPr lang="en-US" dirty="0"/>
        </a:p>
      </dgm:t>
    </dgm:pt>
    <dgm:pt modelId="{AC075079-03DE-4D25-8469-DDC51DC2C508}" type="parTrans" cxnId="{E34F2A81-C6A0-49E3-BD82-C00361C43563}">
      <dgm:prSet/>
      <dgm:spPr/>
      <dgm:t>
        <a:bodyPr/>
        <a:lstStyle/>
        <a:p>
          <a:endParaRPr lang="en-US"/>
        </a:p>
      </dgm:t>
    </dgm:pt>
    <dgm:pt modelId="{3602C809-2926-40CC-8807-63A114103491}" type="sibTrans" cxnId="{E34F2A81-C6A0-49E3-BD82-C00361C43563}">
      <dgm:prSet/>
      <dgm:spPr/>
      <dgm:t>
        <a:bodyPr/>
        <a:lstStyle/>
        <a:p>
          <a:pPr>
            <a:lnSpc>
              <a:spcPct val="100000"/>
            </a:lnSpc>
          </a:pPr>
          <a:endParaRPr lang="en-US"/>
        </a:p>
      </dgm:t>
    </dgm:pt>
    <dgm:pt modelId="{5889F2E7-A373-4DE7-8ED3-9A4E6BAAC6B8}">
      <dgm:prSet/>
      <dgm:spPr/>
      <dgm:t>
        <a:bodyPr/>
        <a:lstStyle/>
        <a:p>
          <a:pPr>
            <a:lnSpc>
              <a:spcPct val="100000"/>
            </a:lnSpc>
          </a:pPr>
          <a:r>
            <a:rPr lang="en-US" dirty="0">
              <a:latin typeface="Trebuchet MS" panose="020B0603020202020204"/>
            </a:rPr>
            <a:t>Enrollment Planning</a:t>
          </a:r>
          <a:endParaRPr lang="en-US" dirty="0"/>
        </a:p>
      </dgm:t>
    </dgm:pt>
    <dgm:pt modelId="{6F718AF9-A90A-4E89-8E89-780D259E91A6}" type="parTrans" cxnId="{78459504-17F8-492A-AEEC-6E7214C175EC}">
      <dgm:prSet/>
      <dgm:spPr/>
      <dgm:t>
        <a:bodyPr/>
        <a:lstStyle/>
        <a:p>
          <a:endParaRPr lang="en-US"/>
        </a:p>
      </dgm:t>
    </dgm:pt>
    <dgm:pt modelId="{DA79733B-910D-4A75-B5B0-13CD11484FFC}" type="sibTrans" cxnId="{78459504-17F8-492A-AEEC-6E7214C175EC}">
      <dgm:prSet/>
      <dgm:spPr/>
      <dgm:t>
        <a:bodyPr/>
        <a:lstStyle/>
        <a:p>
          <a:endParaRPr lang="en-US"/>
        </a:p>
      </dgm:t>
    </dgm:pt>
    <dgm:pt modelId="{A8411329-9197-4673-B498-DCECA7FF19B4}">
      <dgm:prSet phldr="0"/>
      <dgm:spPr/>
      <dgm:t>
        <a:bodyPr/>
        <a:lstStyle/>
        <a:p>
          <a:pPr rtl="0">
            <a:lnSpc>
              <a:spcPct val="100000"/>
            </a:lnSpc>
          </a:pPr>
          <a:r>
            <a:rPr lang="en-US" dirty="0">
              <a:latin typeface="Trebuchet MS" panose="020B0603020202020204"/>
            </a:rPr>
            <a:t>2nd SSS</a:t>
          </a:r>
          <a:r>
            <a:rPr lang="en-US" dirty="0"/>
            <a:t> Grant ($1.3M)</a:t>
          </a:r>
        </a:p>
      </dgm:t>
    </dgm:pt>
    <dgm:pt modelId="{9A566F87-C558-4809-830A-357DF7B4608E}" type="parTrans" cxnId="{81F7EBA2-D502-4973-B31E-936631A7EA52}">
      <dgm:prSet/>
      <dgm:spPr/>
      <dgm:t>
        <a:bodyPr/>
        <a:lstStyle/>
        <a:p>
          <a:endParaRPr lang="en-US"/>
        </a:p>
      </dgm:t>
    </dgm:pt>
    <dgm:pt modelId="{1DE50010-05BA-42CE-9040-14A84281022D}" type="sibTrans" cxnId="{81F7EBA2-D502-4973-B31E-936631A7EA52}">
      <dgm:prSet/>
      <dgm:spPr/>
      <dgm:t>
        <a:bodyPr/>
        <a:lstStyle/>
        <a:p>
          <a:endParaRPr lang="en-US"/>
        </a:p>
      </dgm:t>
    </dgm:pt>
    <dgm:pt modelId="{5FB4F4A8-C16E-4C27-A5A2-AA59EDA392B8}">
      <dgm:prSet phldr="0"/>
      <dgm:spPr/>
      <dgm:t>
        <a:bodyPr/>
        <a:lstStyle/>
        <a:p>
          <a:pPr>
            <a:lnSpc>
              <a:spcPct val="100000"/>
            </a:lnSpc>
          </a:pPr>
          <a:r>
            <a:rPr lang="en-US" dirty="0"/>
            <a:t>2020 Yuba-Sutter Best</a:t>
          </a:r>
          <a:endParaRPr lang="en-US" dirty="0">
            <a:latin typeface="Trebuchet MS" panose="020B0603020202020204"/>
          </a:endParaRPr>
        </a:p>
      </dgm:t>
    </dgm:pt>
    <dgm:pt modelId="{EEDE0C91-5734-4121-952F-F358DC8DE68A}" type="parTrans" cxnId="{3BE6C829-8499-4D23-AC7D-A1702F38CD74}">
      <dgm:prSet/>
      <dgm:spPr/>
      <dgm:t>
        <a:bodyPr/>
        <a:lstStyle/>
        <a:p>
          <a:endParaRPr lang="en-US"/>
        </a:p>
      </dgm:t>
    </dgm:pt>
    <dgm:pt modelId="{0B911169-5AA4-441F-82C5-1C80B9249E9E}" type="sibTrans" cxnId="{3BE6C829-8499-4D23-AC7D-A1702F38CD74}">
      <dgm:prSet/>
      <dgm:spPr/>
      <dgm:t>
        <a:bodyPr/>
        <a:lstStyle/>
        <a:p>
          <a:endParaRPr lang="en-US"/>
        </a:p>
      </dgm:t>
    </dgm:pt>
    <dgm:pt modelId="{CFC2CF8E-4B91-402D-8E4A-CAEAD83E1170}" type="pres">
      <dgm:prSet presAssocID="{EB3E845A-9217-4213-94DE-9C3DC22BF28E}" presName="root" presStyleCnt="0">
        <dgm:presLayoutVars>
          <dgm:dir/>
          <dgm:resizeHandles val="exact"/>
        </dgm:presLayoutVars>
      </dgm:prSet>
      <dgm:spPr/>
      <dgm:t>
        <a:bodyPr/>
        <a:lstStyle/>
        <a:p>
          <a:endParaRPr lang="en-US"/>
        </a:p>
      </dgm:t>
    </dgm:pt>
    <dgm:pt modelId="{6610AC64-6CD3-42D6-9D91-C79F221D5946}" type="pres">
      <dgm:prSet presAssocID="{EB3E845A-9217-4213-94DE-9C3DC22BF28E}" presName="container" presStyleCnt="0">
        <dgm:presLayoutVars>
          <dgm:dir/>
          <dgm:resizeHandles val="exact"/>
        </dgm:presLayoutVars>
      </dgm:prSet>
      <dgm:spPr/>
    </dgm:pt>
    <dgm:pt modelId="{B1E1C666-07EA-4F0A-97DD-851683DE7354}" type="pres">
      <dgm:prSet presAssocID="{A8411329-9197-4673-B498-DCECA7FF19B4}" presName="compNode" presStyleCnt="0"/>
      <dgm:spPr/>
    </dgm:pt>
    <dgm:pt modelId="{376A3696-5C58-4988-B392-A8F989779111}" type="pres">
      <dgm:prSet presAssocID="{A8411329-9197-4673-B498-DCECA7FF19B4}" presName="iconBgRect" presStyleLbl="bgShp" presStyleIdx="0" presStyleCnt="4"/>
      <dgm:spPr/>
    </dgm:pt>
    <dgm:pt modelId="{20BF3F5C-9DB5-4EB0-9415-9E2FC0CCA899}" type="pres">
      <dgm:prSet presAssocID="{A8411329-9197-4673-B498-DCECA7FF19B4}"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Money"/>
        </a:ext>
      </dgm:extLst>
    </dgm:pt>
    <dgm:pt modelId="{BBEF4B1F-86B6-4BFF-A901-B5D25F553E68}" type="pres">
      <dgm:prSet presAssocID="{A8411329-9197-4673-B498-DCECA7FF19B4}" presName="spaceRect" presStyleCnt="0"/>
      <dgm:spPr/>
    </dgm:pt>
    <dgm:pt modelId="{F229BDD2-A906-44C9-9404-96099FE9AB13}" type="pres">
      <dgm:prSet presAssocID="{A8411329-9197-4673-B498-DCECA7FF19B4}" presName="textRect" presStyleLbl="revTx" presStyleIdx="0" presStyleCnt="4">
        <dgm:presLayoutVars>
          <dgm:chMax val="1"/>
          <dgm:chPref val="1"/>
        </dgm:presLayoutVars>
      </dgm:prSet>
      <dgm:spPr/>
      <dgm:t>
        <a:bodyPr/>
        <a:lstStyle/>
        <a:p>
          <a:endParaRPr lang="en-US"/>
        </a:p>
      </dgm:t>
    </dgm:pt>
    <dgm:pt modelId="{67145971-0B65-4F81-A93A-8390EF3236C0}" type="pres">
      <dgm:prSet presAssocID="{1DE50010-05BA-42CE-9040-14A84281022D}" presName="sibTrans" presStyleLbl="sibTrans2D1" presStyleIdx="0" presStyleCnt="0"/>
      <dgm:spPr/>
      <dgm:t>
        <a:bodyPr/>
        <a:lstStyle/>
        <a:p>
          <a:endParaRPr lang="en-US"/>
        </a:p>
      </dgm:t>
    </dgm:pt>
    <dgm:pt modelId="{DF3A16F6-665C-46FD-AFE5-598EB2C6EE1D}" type="pres">
      <dgm:prSet presAssocID="{5FB4F4A8-C16E-4C27-A5A2-AA59EDA392B8}" presName="compNode" presStyleCnt="0"/>
      <dgm:spPr/>
    </dgm:pt>
    <dgm:pt modelId="{588B4D84-D1EF-4855-8E1D-314109E81DDF}" type="pres">
      <dgm:prSet presAssocID="{5FB4F4A8-C16E-4C27-A5A2-AA59EDA392B8}" presName="iconBgRect" presStyleLbl="bgShp" presStyleIdx="1" presStyleCnt="4"/>
      <dgm:spPr/>
    </dgm:pt>
    <dgm:pt modelId="{EA1BAEDE-C8DC-45ED-AB60-975A2188B7AA}" type="pres">
      <dgm:prSet presAssocID="{5FB4F4A8-C16E-4C27-A5A2-AA59EDA392B8}"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Trophy"/>
        </a:ext>
      </dgm:extLst>
    </dgm:pt>
    <dgm:pt modelId="{ACB120D6-5B17-4292-A004-29667CD91AA5}" type="pres">
      <dgm:prSet presAssocID="{5FB4F4A8-C16E-4C27-A5A2-AA59EDA392B8}" presName="spaceRect" presStyleCnt="0"/>
      <dgm:spPr/>
    </dgm:pt>
    <dgm:pt modelId="{96927F80-945F-4E59-AACB-C7ED4ECFA91B}" type="pres">
      <dgm:prSet presAssocID="{5FB4F4A8-C16E-4C27-A5A2-AA59EDA392B8}" presName="textRect" presStyleLbl="revTx" presStyleIdx="1" presStyleCnt="4">
        <dgm:presLayoutVars>
          <dgm:chMax val="1"/>
          <dgm:chPref val="1"/>
        </dgm:presLayoutVars>
      </dgm:prSet>
      <dgm:spPr/>
      <dgm:t>
        <a:bodyPr/>
        <a:lstStyle/>
        <a:p>
          <a:endParaRPr lang="en-US"/>
        </a:p>
      </dgm:t>
    </dgm:pt>
    <dgm:pt modelId="{485D49E6-673B-4649-8B0D-C84D7D1DB9AC}" type="pres">
      <dgm:prSet presAssocID="{0B911169-5AA4-441F-82C5-1C80B9249E9E}" presName="sibTrans" presStyleLbl="sibTrans2D1" presStyleIdx="0" presStyleCnt="0"/>
      <dgm:spPr/>
      <dgm:t>
        <a:bodyPr/>
        <a:lstStyle/>
        <a:p>
          <a:endParaRPr lang="en-US"/>
        </a:p>
      </dgm:t>
    </dgm:pt>
    <dgm:pt modelId="{B80C29B2-83D5-4B29-9E43-12D112B7E9A3}" type="pres">
      <dgm:prSet presAssocID="{3B18F1C8-98F3-48D5-B8EC-31128F42CF15}" presName="compNode" presStyleCnt="0"/>
      <dgm:spPr/>
    </dgm:pt>
    <dgm:pt modelId="{580BAC29-F625-467D-AB91-24A52CF2440B}" type="pres">
      <dgm:prSet presAssocID="{3B18F1C8-98F3-48D5-B8EC-31128F42CF15}" presName="iconBgRect" presStyleLbl="bgShp" presStyleIdx="2" presStyleCnt="4"/>
      <dgm:spPr/>
    </dgm:pt>
    <dgm:pt modelId="{A411BD3D-FD24-4B22-B65F-DB2C1600470C}" type="pres">
      <dgm:prSet presAssocID="{3B18F1C8-98F3-48D5-B8EC-31128F42CF15}" presName="iconRect" presStyleLbl="node1" presStyleIdx="2" presStyleCnt="4"/>
      <dgm:spPr>
        <a:blipFill>
          <a:blip xmlns:r="http://schemas.openxmlformats.org/officeDocument/2006/relationships" r:embed="rId5">
            <a:extLst>
              <a:ext uri="{96DAC541-7B7A-43D3-8B79-37D633B846F1}">
                <asvg:svgBlip xmlns=""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hield"/>
        </a:ext>
      </dgm:extLst>
    </dgm:pt>
    <dgm:pt modelId="{86FA0817-110E-470F-AB7C-31C5BE6F7FA3}" type="pres">
      <dgm:prSet presAssocID="{3B18F1C8-98F3-48D5-B8EC-31128F42CF15}" presName="spaceRect" presStyleCnt="0"/>
      <dgm:spPr/>
    </dgm:pt>
    <dgm:pt modelId="{ACC26D77-35D5-4B0E-AF0C-A113B0C7A0A3}" type="pres">
      <dgm:prSet presAssocID="{3B18F1C8-98F3-48D5-B8EC-31128F42CF15}" presName="textRect" presStyleLbl="revTx" presStyleIdx="2" presStyleCnt="4">
        <dgm:presLayoutVars>
          <dgm:chMax val="1"/>
          <dgm:chPref val="1"/>
        </dgm:presLayoutVars>
      </dgm:prSet>
      <dgm:spPr/>
      <dgm:t>
        <a:bodyPr/>
        <a:lstStyle/>
        <a:p>
          <a:endParaRPr lang="en-US"/>
        </a:p>
      </dgm:t>
    </dgm:pt>
    <dgm:pt modelId="{A03E217C-1DA5-4B83-9149-552508D46C2E}" type="pres">
      <dgm:prSet presAssocID="{3602C809-2926-40CC-8807-63A114103491}" presName="sibTrans" presStyleLbl="sibTrans2D1" presStyleIdx="0" presStyleCnt="0"/>
      <dgm:spPr/>
      <dgm:t>
        <a:bodyPr/>
        <a:lstStyle/>
        <a:p>
          <a:endParaRPr lang="en-US"/>
        </a:p>
      </dgm:t>
    </dgm:pt>
    <dgm:pt modelId="{94A42838-8FDB-4B5C-B7CA-FA0A451F31D0}" type="pres">
      <dgm:prSet presAssocID="{5889F2E7-A373-4DE7-8ED3-9A4E6BAAC6B8}" presName="compNode" presStyleCnt="0"/>
      <dgm:spPr/>
    </dgm:pt>
    <dgm:pt modelId="{6A61FCE4-B228-455E-85D5-D9CE8B11E14B}" type="pres">
      <dgm:prSet presAssocID="{5889F2E7-A373-4DE7-8ED3-9A4E6BAAC6B8}" presName="iconBgRect" presStyleLbl="bgShp" presStyleIdx="3" presStyleCnt="4"/>
      <dgm:spPr/>
    </dgm:pt>
    <dgm:pt modelId="{7F4390FF-E94F-457F-B01D-3A4EB161C217}" type="pres">
      <dgm:prSet presAssocID="{5889F2E7-A373-4DE7-8ED3-9A4E6BAAC6B8}"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Checklist"/>
        </a:ext>
      </dgm:extLst>
    </dgm:pt>
    <dgm:pt modelId="{D5A9F5EC-07EE-4D7B-9B99-F6D23DD36518}" type="pres">
      <dgm:prSet presAssocID="{5889F2E7-A373-4DE7-8ED3-9A4E6BAAC6B8}" presName="spaceRect" presStyleCnt="0"/>
      <dgm:spPr/>
    </dgm:pt>
    <dgm:pt modelId="{C5F2FE3A-0CAF-454A-87C5-E9CAE7A3A19A}" type="pres">
      <dgm:prSet presAssocID="{5889F2E7-A373-4DE7-8ED3-9A4E6BAAC6B8}" presName="textRect" presStyleLbl="revTx" presStyleIdx="3" presStyleCnt="4">
        <dgm:presLayoutVars>
          <dgm:chMax val="1"/>
          <dgm:chPref val="1"/>
        </dgm:presLayoutVars>
      </dgm:prSet>
      <dgm:spPr/>
      <dgm:t>
        <a:bodyPr/>
        <a:lstStyle/>
        <a:p>
          <a:endParaRPr lang="en-US"/>
        </a:p>
      </dgm:t>
    </dgm:pt>
  </dgm:ptLst>
  <dgm:cxnLst>
    <dgm:cxn modelId="{3BE6C829-8499-4D23-AC7D-A1702F38CD74}" srcId="{EB3E845A-9217-4213-94DE-9C3DC22BF28E}" destId="{5FB4F4A8-C16E-4C27-A5A2-AA59EDA392B8}" srcOrd="1" destOrd="0" parTransId="{EEDE0C91-5734-4121-952F-F358DC8DE68A}" sibTransId="{0B911169-5AA4-441F-82C5-1C80B9249E9E}"/>
    <dgm:cxn modelId="{E8478E37-8167-43B6-B43C-7837A574A2A9}" type="presOf" srcId="{5FB4F4A8-C16E-4C27-A5A2-AA59EDA392B8}" destId="{96927F80-945F-4E59-AACB-C7ED4ECFA91B}" srcOrd="0" destOrd="0" presId="urn:microsoft.com/office/officeart/2018/2/layout/IconCircleList"/>
    <dgm:cxn modelId="{E34F2A81-C6A0-49E3-BD82-C00361C43563}" srcId="{EB3E845A-9217-4213-94DE-9C3DC22BF28E}" destId="{3B18F1C8-98F3-48D5-B8EC-31128F42CF15}" srcOrd="2" destOrd="0" parTransId="{AC075079-03DE-4D25-8469-DDC51DC2C508}" sibTransId="{3602C809-2926-40CC-8807-63A114103491}"/>
    <dgm:cxn modelId="{78459504-17F8-492A-AEEC-6E7214C175EC}" srcId="{EB3E845A-9217-4213-94DE-9C3DC22BF28E}" destId="{5889F2E7-A373-4DE7-8ED3-9A4E6BAAC6B8}" srcOrd="3" destOrd="0" parTransId="{6F718AF9-A90A-4E89-8E89-780D259E91A6}" sibTransId="{DA79733B-910D-4A75-B5B0-13CD11484FFC}"/>
    <dgm:cxn modelId="{82DDBEA3-32A2-480E-BB55-3B84D2A752DF}" type="presOf" srcId="{A8411329-9197-4673-B498-DCECA7FF19B4}" destId="{F229BDD2-A906-44C9-9404-96099FE9AB13}" srcOrd="0" destOrd="0" presId="urn:microsoft.com/office/officeart/2018/2/layout/IconCircleList"/>
    <dgm:cxn modelId="{E05FA857-9F38-494D-A8F3-1F54F0D1FE7E}" type="presOf" srcId="{1DE50010-05BA-42CE-9040-14A84281022D}" destId="{67145971-0B65-4F81-A93A-8390EF3236C0}" srcOrd="0" destOrd="0" presId="urn:microsoft.com/office/officeart/2018/2/layout/IconCircleList"/>
    <dgm:cxn modelId="{5A277E43-A14F-47A6-A58F-DF78C5249029}" type="presOf" srcId="{EB3E845A-9217-4213-94DE-9C3DC22BF28E}" destId="{CFC2CF8E-4B91-402D-8E4A-CAEAD83E1170}" srcOrd="0" destOrd="0" presId="urn:microsoft.com/office/officeart/2018/2/layout/IconCircleList"/>
    <dgm:cxn modelId="{8F5A8C3A-31AE-4721-B45D-06CE12AA2C2F}" type="presOf" srcId="{3602C809-2926-40CC-8807-63A114103491}" destId="{A03E217C-1DA5-4B83-9149-552508D46C2E}" srcOrd="0" destOrd="0" presId="urn:microsoft.com/office/officeart/2018/2/layout/IconCircleList"/>
    <dgm:cxn modelId="{6CDA6735-2BA8-4A32-B969-88E0758E07F1}" type="presOf" srcId="{5889F2E7-A373-4DE7-8ED3-9A4E6BAAC6B8}" destId="{C5F2FE3A-0CAF-454A-87C5-E9CAE7A3A19A}" srcOrd="0" destOrd="0" presId="urn:microsoft.com/office/officeart/2018/2/layout/IconCircleList"/>
    <dgm:cxn modelId="{B6B2FDA1-091A-4ECD-A73C-2393E658EE3E}" type="presOf" srcId="{3B18F1C8-98F3-48D5-B8EC-31128F42CF15}" destId="{ACC26D77-35D5-4B0E-AF0C-A113B0C7A0A3}" srcOrd="0" destOrd="0" presId="urn:microsoft.com/office/officeart/2018/2/layout/IconCircleList"/>
    <dgm:cxn modelId="{81F7EBA2-D502-4973-B31E-936631A7EA52}" srcId="{EB3E845A-9217-4213-94DE-9C3DC22BF28E}" destId="{A8411329-9197-4673-B498-DCECA7FF19B4}" srcOrd="0" destOrd="0" parTransId="{9A566F87-C558-4809-830A-357DF7B4608E}" sibTransId="{1DE50010-05BA-42CE-9040-14A84281022D}"/>
    <dgm:cxn modelId="{8537A967-B2D1-4E76-9614-93E153A9BD9B}" type="presOf" srcId="{0B911169-5AA4-441F-82C5-1C80B9249E9E}" destId="{485D49E6-673B-4649-8B0D-C84D7D1DB9AC}" srcOrd="0" destOrd="0" presId="urn:microsoft.com/office/officeart/2018/2/layout/IconCircleList"/>
    <dgm:cxn modelId="{4E900B57-DD13-4D24-A213-385FCF07917C}" type="presParOf" srcId="{CFC2CF8E-4B91-402D-8E4A-CAEAD83E1170}" destId="{6610AC64-6CD3-42D6-9D91-C79F221D5946}" srcOrd="0" destOrd="0" presId="urn:microsoft.com/office/officeart/2018/2/layout/IconCircleList"/>
    <dgm:cxn modelId="{2896C282-2645-4325-98AA-04D3FBD3758C}" type="presParOf" srcId="{6610AC64-6CD3-42D6-9D91-C79F221D5946}" destId="{B1E1C666-07EA-4F0A-97DD-851683DE7354}" srcOrd="0" destOrd="0" presId="urn:microsoft.com/office/officeart/2018/2/layout/IconCircleList"/>
    <dgm:cxn modelId="{CB0C6035-CE27-43D8-9B04-5DEE47BD52AE}" type="presParOf" srcId="{B1E1C666-07EA-4F0A-97DD-851683DE7354}" destId="{376A3696-5C58-4988-B392-A8F989779111}" srcOrd="0" destOrd="0" presId="urn:microsoft.com/office/officeart/2018/2/layout/IconCircleList"/>
    <dgm:cxn modelId="{3348A080-EFD9-4E09-9190-F3E9ABB6BFE8}" type="presParOf" srcId="{B1E1C666-07EA-4F0A-97DD-851683DE7354}" destId="{20BF3F5C-9DB5-4EB0-9415-9E2FC0CCA899}" srcOrd="1" destOrd="0" presId="urn:microsoft.com/office/officeart/2018/2/layout/IconCircleList"/>
    <dgm:cxn modelId="{5485B8D0-C052-4E7F-9083-1D0EC174D675}" type="presParOf" srcId="{B1E1C666-07EA-4F0A-97DD-851683DE7354}" destId="{BBEF4B1F-86B6-4BFF-A901-B5D25F553E68}" srcOrd="2" destOrd="0" presId="urn:microsoft.com/office/officeart/2018/2/layout/IconCircleList"/>
    <dgm:cxn modelId="{8BE21103-47A8-432F-BE4C-340915496187}" type="presParOf" srcId="{B1E1C666-07EA-4F0A-97DD-851683DE7354}" destId="{F229BDD2-A906-44C9-9404-96099FE9AB13}" srcOrd="3" destOrd="0" presId="urn:microsoft.com/office/officeart/2018/2/layout/IconCircleList"/>
    <dgm:cxn modelId="{0635B34C-8D72-46C5-BEE3-3DE094C115CC}" type="presParOf" srcId="{6610AC64-6CD3-42D6-9D91-C79F221D5946}" destId="{67145971-0B65-4F81-A93A-8390EF3236C0}" srcOrd="1" destOrd="0" presId="urn:microsoft.com/office/officeart/2018/2/layout/IconCircleList"/>
    <dgm:cxn modelId="{F56D2A22-54FB-4148-A87F-9C176D938FEC}" type="presParOf" srcId="{6610AC64-6CD3-42D6-9D91-C79F221D5946}" destId="{DF3A16F6-665C-46FD-AFE5-598EB2C6EE1D}" srcOrd="2" destOrd="0" presId="urn:microsoft.com/office/officeart/2018/2/layout/IconCircleList"/>
    <dgm:cxn modelId="{E042E232-CF20-4850-ABE4-5E44636A2A04}" type="presParOf" srcId="{DF3A16F6-665C-46FD-AFE5-598EB2C6EE1D}" destId="{588B4D84-D1EF-4855-8E1D-314109E81DDF}" srcOrd="0" destOrd="0" presId="urn:microsoft.com/office/officeart/2018/2/layout/IconCircleList"/>
    <dgm:cxn modelId="{F4BB0C2C-1DA1-49BD-B8B5-AC2EBC05D7BC}" type="presParOf" srcId="{DF3A16F6-665C-46FD-AFE5-598EB2C6EE1D}" destId="{EA1BAEDE-C8DC-45ED-AB60-975A2188B7AA}" srcOrd="1" destOrd="0" presId="urn:microsoft.com/office/officeart/2018/2/layout/IconCircleList"/>
    <dgm:cxn modelId="{2C73A9A6-715A-41A3-9A35-27839495BEDC}" type="presParOf" srcId="{DF3A16F6-665C-46FD-AFE5-598EB2C6EE1D}" destId="{ACB120D6-5B17-4292-A004-29667CD91AA5}" srcOrd="2" destOrd="0" presId="urn:microsoft.com/office/officeart/2018/2/layout/IconCircleList"/>
    <dgm:cxn modelId="{779B9E75-2CA9-4EBA-9E2D-EC688887065B}" type="presParOf" srcId="{DF3A16F6-665C-46FD-AFE5-598EB2C6EE1D}" destId="{96927F80-945F-4E59-AACB-C7ED4ECFA91B}" srcOrd="3" destOrd="0" presId="urn:microsoft.com/office/officeart/2018/2/layout/IconCircleList"/>
    <dgm:cxn modelId="{A6F5EB3F-2B97-447D-B208-5D4FD8A47031}" type="presParOf" srcId="{6610AC64-6CD3-42D6-9D91-C79F221D5946}" destId="{485D49E6-673B-4649-8B0D-C84D7D1DB9AC}" srcOrd="3" destOrd="0" presId="urn:microsoft.com/office/officeart/2018/2/layout/IconCircleList"/>
    <dgm:cxn modelId="{050C2217-91CE-4588-A3FA-B99D35B4E33B}" type="presParOf" srcId="{6610AC64-6CD3-42D6-9D91-C79F221D5946}" destId="{B80C29B2-83D5-4B29-9E43-12D112B7E9A3}" srcOrd="4" destOrd="0" presId="urn:microsoft.com/office/officeart/2018/2/layout/IconCircleList"/>
    <dgm:cxn modelId="{9663894E-8784-4CE0-AAF6-59F2F9B13347}" type="presParOf" srcId="{B80C29B2-83D5-4B29-9E43-12D112B7E9A3}" destId="{580BAC29-F625-467D-AB91-24A52CF2440B}" srcOrd="0" destOrd="0" presId="urn:microsoft.com/office/officeart/2018/2/layout/IconCircleList"/>
    <dgm:cxn modelId="{1AC623A5-280F-4FAC-BF20-60F7EEA6C6A3}" type="presParOf" srcId="{B80C29B2-83D5-4B29-9E43-12D112B7E9A3}" destId="{A411BD3D-FD24-4B22-B65F-DB2C1600470C}" srcOrd="1" destOrd="0" presId="urn:microsoft.com/office/officeart/2018/2/layout/IconCircleList"/>
    <dgm:cxn modelId="{F2E9635E-C5A0-4D85-B040-1A37303AAC3B}" type="presParOf" srcId="{B80C29B2-83D5-4B29-9E43-12D112B7E9A3}" destId="{86FA0817-110E-470F-AB7C-31C5BE6F7FA3}" srcOrd="2" destOrd="0" presId="urn:microsoft.com/office/officeart/2018/2/layout/IconCircleList"/>
    <dgm:cxn modelId="{8BAB32FF-6DCC-4068-9A81-D4DD513227A2}" type="presParOf" srcId="{B80C29B2-83D5-4B29-9E43-12D112B7E9A3}" destId="{ACC26D77-35D5-4B0E-AF0C-A113B0C7A0A3}" srcOrd="3" destOrd="0" presId="urn:microsoft.com/office/officeart/2018/2/layout/IconCircleList"/>
    <dgm:cxn modelId="{19992C8E-D30D-47AC-B608-DF015F23918E}" type="presParOf" srcId="{6610AC64-6CD3-42D6-9D91-C79F221D5946}" destId="{A03E217C-1DA5-4B83-9149-552508D46C2E}" srcOrd="5" destOrd="0" presId="urn:microsoft.com/office/officeart/2018/2/layout/IconCircleList"/>
    <dgm:cxn modelId="{FA958C64-EEB7-4A26-8B15-587DB2F70B6E}" type="presParOf" srcId="{6610AC64-6CD3-42D6-9D91-C79F221D5946}" destId="{94A42838-8FDB-4B5C-B7CA-FA0A451F31D0}" srcOrd="6" destOrd="0" presId="urn:microsoft.com/office/officeart/2018/2/layout/IconCircleList"/>
    <dgm:cxn modelId="{C8D551DC-31F9-43C5-958C-B83F5D478D39}" type="presParOf" srcId="{94A42838-8FDB-4B5C-B7CA-FA0A451F31D0}" destId="{6A61FCE4-B228-455E-85D5-D9CE8B11E14B}" srcOrd="0" destOrd="0" presId="urn:microsoft.com/office/officeart/2018/2/layout/IconCircleList"/>
    <dgm:cxn modelId="{6D9C1AE4-FB0C-4DE6-A1CB-80BC35F98897}" type="presParOf" srcId="{94A42838-8FDB-4B5C-B7CA-FA0A451F31D0}" destId="{7F4390FF-E94F-457F-B01D-3A4EB161C217}" srcOrd="1" destOrd="0" presId="urn:microsoft.com/office/officeart/2018/2/layout/IconCircleList"/>
    <dgm:cxn modelId="{DDBDC50D-E3C1-4598-9781-76EE3F4B7B34}" type="presParOf" srcId="{94A42838-8FDB-4B5C-B7CA-FA0A451F31D0}" destId="{D5A9F5EC-07EE-4D7B-9B99-F6D23DD36518}" srcOrd="2" destOrd="0" presId="urn:microsoft.com/office/officeart/2018/2/layout/IconCircleList"/>
    <dgm:cxn modelId="{D42C18AE-8A03-4FFA-B680-B79E71C695BC}" type="presParOf" srcId="{94A42838-8FDB-4B5C-B7CA-FA0A451F31D0}" destId="{C5F2FE3A-0CAF-454A-87C5-E9CAE7A3A19A}"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A3696-5C58-4988-B392-A8F989779111}">
      <dsp:nvSpPr>
        <dsp:cNvPr id="0" name=""/>
        <dsp:cNvSpPr/>
      </dsp:nvSpPr>
      <dsp:spPr>
        <a:xfrm>
          <a:off x="998489" y="65072"/>
          <a:ext cx="1106954" cy="110695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BF3F5C-9DB5-4EB0-9415-9E2FC0CCA899}">
      <dsp:nvSpPr>
        <dsp:cNvPr id="0" name=""/>
        <dsp:cNvSpPr/>
      </dsp:nvSpPr>
      <dsp:spPr>
        <a:xfrm>
          <a:off x="1230950" y="297533"/>
          <a:ext cx="642033" cy="64203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229BDD2-A906-44C9-9404-96099FE9AB13}">
      <dsp:nvSpPr>
        <dsp:cNvPr id="0" name=""/>
        <dsp:cNvSpPr/>
      </dsp:nvSpPr>
      <dsp:spPr>
        <a:xfrm>
          <a:off x="2342648" y="65072"/>
          <a:ext cx="2609249" cy="1106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rtl="0">
            <a:lnSpc>
              <a:spcPct val="100000"/>
            </a:lnSpc>
            <a:spcBef>
              <a:spcPct val="0"/>
            </a:spcBef>
            <a:spcAft>
              <a:spcPct val="35000"/>
            </a:spcAft>
          </a:pPr>
          <a:r>
            <a:rPr lang="en-US" sz="2400" kern="1200" dirty="0">
              <a:latin typeface="Trebuchet MS" panose="020B0603020202020204"/>
            </a:rPr>
            <a:t>2nd SSS</a:t>
          </a:r>
          <a:r>
            <a:rPr lang="en-US" sz="2400" kern="1200" dirty="0"/>
            <a:t> Grant ($1.3M)</a:t>
          </a:r>
        </a:p>
      </dsp:txBody>
      <dsp:txXfrm>
        <a:off x="2342648" y="65072"/>
        <a:ext cx="2609249" cy="1106954"/>
      </dsp:txXfrm>
    </dsp:sp>
    <dsp:sp modelId="{588B4D84-D1EF-4855-8E1D-314109E81DDF}">
      <dsp:nvSpPr>
        <dsp:cNvPr id="0" name=""/>
        <dsp:cNvSpPr/>
      </dsp:nvSpPr>
      <dsp:spPr>
        <a:xfrm>
          <a:off x="5406539" y="65072"/>
          <a:ext cx="1106954" cy="110695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1BAEDE-C8DC-45ED-AB60-975A2188B7AA}">
      <dsp:nvSpPr>
        <dsp:cNvPr id="0" name=""/>
        <dsp:cNvSpPr/>
      </dsp:nvSpPr>
      <dsp:spPr>
        <a:xfrm>
          <a:off x="5639000" y="297533"/>
          <a:ext cx="642033" cy="64203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6927F80-945F-4E59-AACB-C7ED4ECFA91B}">
      <dsp:nvSpPr>
        <dsp:cNvPr id="0" name=""/>
        <dsp:cNvSpPr/>
      </dsp:nvSpPr>
      <dsp:spPr>
        <a:xfrm>
          <a:off x="6750698" y="65072"/>
          <a:ext cx="2609249" cy="1106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n-US" sz="2400" kern="1200" dirty="0"/>
            <a:t>2020 Yuba-Sutter Best</a:t>
          </a:r>
          <a:endParaRPr lang="en-US" sz="2400" kern="1200" dirty="0">
            <a:latin typeface="Trebuchet MS" panose="020B0603020202020204"/>
          </a:endParaRPr>
        </a:p>
      </dsp:txBody>
      <dsp:txXfrm>
        <a:off x="6750698" y="65072"/>
        <a:ext cx="2609249" cy="1106954"/>
      </dsp:txXfrm>
    </dsp:sp>
    <dsp:sp modelId="{580BAC29-F625-467D-AB91-24A52CF2440B}">
      <dsp:nvSpPr>
        <dsp:cNvPr id="0" name=""/>
        <dsp:cNvSpPr/>
      </dsp:nvSpPr>
      <dsp:spPr>
        <a:xfrm>
          <a:off x="998489" y="1652134"/>
          <a:ext cx="1106954" cy="110695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11BD3D-FD24-4B22-B65F-DB2C1600470C}">
      <dsp:nvSpPr>
        <dsp:cNvPr id="0" name=""/>
        <dsp:cNvSpPr/>
      </dsp:nvSpPr>
      <dsp:spPr>
        <a:xfrm>
          <a:off x="1230950" y="1884595"/>
          <a:ext cx="642033" cy="642033"/>
        </a:xfrm>
        <a:prstGeom prst="rect">
          <a:avLst/>
        </a:prstGeom>
        <a:blipFill>
          <a:blip xmlns:r="http://schemas.openxmlformats.org/officeDocument/2006/relationships" r:embed="rId5">
            <a:extLst>
              <a:ext uri="{96DAC541-7B7A-43D3-8B79-37D633B846F1}">
                <asvg:svgBlip xmlns=""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CC26D77-35D5-4B0E-AF0C-A113B0C7A0A3}">
      <dsp:nvSpPr>
        <dsp:cNvPr id="0" name=""/>
        <dsp:cNvSpPr/>
      </dsp:nvSpPr>
      <dsp:spPr>
        <a:xfrm>
          <a:off x="2342648" y="1652134"/>
          <a:ext cx="2609249" cy="1106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n-US" sz="2400" kern="1200" dirty="0">
              <a:latin typeface="Trebuchet MS" panose="020B0603020202020204"/>
            </a:rPr>
            <a:t>Fully-funded testing center</a:t>
          </a:r>
          <a:endParaRPr lang="en-US" sz="2400" kern="1200" dirty="0"/>
        </a:p>
      </dsp:txBody>
      <dsp:txXfrm>
        <a:off x="2342648" y="1652134"/>
        <a:ext cx="2609249" cy="1106954"/>
      </dsp:txXfrm>
    </dsp:sp>
    <dsp:sp modelId="{6A61FCE4-B228-455E-85D5-D9CE8B11E14B}">
      <dsp:nvSpPr>
        <dsp:cNvPr id="0" name=""/>
        <dsp:cNvSpPr/>
      </dsp:nvSpPr>
      <dsp:spPr>
        <a:xfrm>
          <a:off x="5406539" y="1652134"/>
          <a:ext cx="1106954" cy="110695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4390FF-E94F-457F-B01D-3A4EB161C217}">
      <dsp:nvSpPr>
        <dsp:cNvPr id="0" name=""/>
        <dsp:cNvSpPr/>
      </dsp:nvSpPr>
      <dsp:spPr>
        <a:xfrm>
          <a:off x="5639000" y="1884595"/>
          <a:ext cx="642033" cy="642033"/>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5F2FE3A-0CAF-454A-87C5-E9CAE7A3A19A}">
      <dsp:nvSpPr>
        <dsp:cNvPr id="0" name=""/>
        <dsp:cNvSpPr/>
      </dsp:nvSpPr>
      <dsp:spPr>
        <a:xfrm>
          <a:off x="6750698" y="1652134"/>
          <a:ext cx="2609249" cy="11069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1066800">
            <a:lnSpc>
              <a:spcPct val="100000"/>
            </a:lnSpc>
            <a:spcBef>
              <a:spcPct val="0"/>
            </a:spcBef>
            <a:spcAft>
              <a:spcPct val="35000"/>
            </a:spcAft>
          </a:pPr>
          <a:r>
            <a:rPr lang="en-US" sz="2400" kern="1200" dirty="0">
              <a:latin typeface="Trebuchet MS" panose="020B0603020202020204"/>
            </a:rPr>
            <a:t>Enrollment Planning</a:t>
          </a:r>
          <a:endParaRPr lang="en-US" sz="2400" kern="1200" dirty="0"/>
        </a:p>
      </dsp:txBody>
      <dsp:txXfrm>
        <a:off x="6750698" y="1652134"/>
        <a:ext cx="2609249" cy="1106954"/>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US" dirty="0"/>
          </a:p>
        </p:txBody>
      </p:sp>
      <p:sp>
        <p:nvSpPr>
          <p:cNvPr id="3" name="Date Placeholder 2"/>
          <p:cNvSpPr>
            <a:spLocks noGrp="1"/>
          </p:cNvSpPr>
          <p:nvPr>
            <p:ph type="dt" sz="quarter" idx="1"/>
          </p:nvPr>
        </p:nvSpPr>
        <p:spPr>
          <a:xfrm>
            <a:off x="4021294" y="0"/>
            <a:ext cx="3076363" cy="470895"/>
          </a:xfrm>
          <a:prstGeom prst="rect">
            <a:avLst/>
          </a:prstGeom>
        </p:spPr>
        <p:txBody>
          <a:bodyPr vert="horz" lIns="94192" tIns="47096" rIns="94192" bIns="47096" rtlCol="0"/>
          <a:lstStyle>
            <a:lvl1pPr algn="r">
              <a:defRPr sz="1200"/>
            </a:lvl1pPr>
          </a:lstStyle>
          <a:p>
            <a:fld id="{C471C9A5-F68C-422C-B1DA-4806BCAB855D}" type="datetimeFigureOut">
              <a:rPr lang="en-US" smtClean="0"/>
              <a:t>11/3/2020</a:t>
            </a:fld>
            <a:endParaRPr lang="en-US" dirty="0"/>
          </a:p>
        </p:txBody>
      </p:sp>
      <p:sp>
        <p:nvSpPr>
          <p:cNvPr id="4" name="Footer Placeholder 3"/>
          <p:cNvSpPr>
            <a:spLocks noGrp="1"/>
          </p:cNvSpPr>
          <p:nvPr>
            <p:ph type="ftr" sz="quarter" idx="2"/>
          </p:nvPr>
        </p:nvSpPr>
        <p:spPr>
          <a:xfrm>
            <a:off x="0" y="8914407"/>
            <a:ext cx="3076363" cy="470894"/>
          </a:xfrm>
          <a:prstGeom prst="rect">
            <a:avLst/>
          </a:prstGeom>
        </p:spPr>
        <p:txBody>
          <a:bodyPr vert="horz" lIns="94192" tIns="47096" rIns="94192" bIns="47096"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1294" y="8914407"/>
            <a:ext cx="3076363" cy="470894"/>
          </a:xfrm>
          <a:prstGeom prst="rect">
            <a:avLst/>
          </a:prstGeom>
        </p:spPr>
        <p:txBody>
          <a:bodyPr vert="horz" lIns="94192" tIns="47096" rIns="94192" bIns="47096" rtlCol="0" anchor="b"/>
          <a:lstStyle>
            <a:lvl1pPr algn="r">
              <a:defRPr sz="1200"/>
            </a:lvl1pPr>
          </a:lstStyle>
          <a:p>
            <a:fld id="{CDFBF981-EBC9-46B3-9DE5-49A5A5D8B089}" type="slidenum">
              <a:rPr lang="en-US" smtClean="0"/>
              <a:t>‹#›</a:t>
            </a:fld>
            <a:endParaRPr lang="en-US" dirty="0"/>
          </a:p>
        </p:txBody>
      </p:sp>
    </p:spTree>
    <p:extLst>
      <p:ext uri="{BB962C8B-B14F-4D97-AF65-F5344CB8AC3E}">
        <p14:creationId xmlns:p14="http://schemas.microsoft.com/office/powerpoint/2010/main" val="35910690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US" dirty="0"/>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94820E55-DB4D-4E03-9F42-599DDC627E0F}" type="datetimeFigureOut">
              <a:rPr lang="en-US" smtClean="0"/>
              <a:t>11/3/2020</a:t>
            </a:fld>
            <a:endParaRPr lang="en-US" dirty="0"/>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92" tIns="47096" rIns="94192" bIns="47096" rtlCol="0" anchor="ctr"/>
          <a:lstStyle/>
          <a:p>
            <a:endParaRPr lang="en-US" dirty="0"/>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D1470BCD-9DD9-4B27-8072-74845AE75FAB}" type="slidenum">
              <a:rPr lang="en-US" smtClean="0"/>
              <a:t>‹#›</a:t>
            </a:fld>
            <a:endParaRPr lang="en-US" dirty="0"/>
          </a:p>
        </p:txBody>
      </p:sp>
    </p:spTree>
    <p:extLst>
      <p:ext uri="{BB962C8B-B14F-4D97-AF65-F5344CB8AC3E}">
        <p14:creationId xmlns:p14="http://schemas.microsoft.com/office/powerpoint/2010/main" val="2090640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70BCD-9DD9-4B27-8072-74845AE75FAB}" type="slidenum">
              <a:rPr lang="en-US" smtClean="0"/>
              <a:t>1</a:t>
            </a:fld>
            <a:endParaRPr lang="en-US" dirty="0"/>
          </a:p>
        </p:txBody>
      </p:sp>
    </p:spTree>
    <p:extLst>
      <p:ext uri="{BB962C8B-B14F-4D97-AF65-F5344CB8AC3E}">
        <p14:creationId xmlns:p14="http://schemas.microsoft.com/office/powerpoint/2010/main" val="3849583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70BCD-9DD9-4B27-8072-74845AE75FAB}" type="slidenum">
              <a:rPr lang="en-US" smtClean="0"/>
              <a:t>3</a:t>
            </a:fld>
            <a:endParaRPr lang="en-US" dirty="0"/>
          </a:p>
        </p:txBody>
      </p:sp>
    </p:spTree>
    <p:extLst>
      <p:ext uri="{BB962C8B-B14F-4D97-AF65-F5344CB8AC3E}">
        <p14:creationId xmlns:p14="http://schemas.microsoft.com/office/powerpoint/2010/main" val="172612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470BCD-9DD9-4B27-8072-74845AE75F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401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None/>
            </a:pPr>
            <a:endParaRPr lang="en-US" dirty="0"/>
          </a:p>
        </p:txBody>
      </p:sp>
      <p:sp>
        <p:nvSpPr>
          <p:cNvPr id="4" name="Slide Number Placeholder 3"/>
          <p:cNvSpPr>
            <a:spLocks noGrp="1"/>
          </p:cNvSpPr>
          <p:nvPr>
            <p:ph type="sldNum" sz="quarter" idx="5"/>
          </p:nvPr>
        </p:nvSpPr>
        <p:spPr/>
        <p:txBody>
          <a:bodyPr/>
          <a:lstStyle/>
          <a:p>
            <a:fld id="{D1470BCD-9DD9-4B27-8072-74845AE75FAB}" type="slidenum">
              <a:rPr lang="en-US" smtClean="0"/>
              <a:t>10</a:t>
            </a:fld>
            <a:endParaRPr lang="en-US" dirty="0"/>
          </a:p>
        </p:txBody>
      </p:sp>
    </p:spTree>
    <p:extLst>
      <p:ext uri="{BB962C8B-B14F-4D97-AF65-F5344CB8AC3E}">
        <p14:creationId xmlns:p14="http://schemas.microsoft.com/office/powerpoint/2010/main" val="29774093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470BCD-9DD9-4B27-8072-74845AE75FAB}" type="slidenum">
              <a:rPr lang="en-US" smtClean="0"/>
              <a:t>11</a:t>
            </a:fld>
            <a:endParaRPr lang="en-US" dirty="0"/>
          </a:p>
        </p:txBody>
      </p:sp>
    </p:spTree>
    <p:extLst>
      <p:ext uri="{BB962C8B-B14F-4D97-AF65-F5344CB8AC3E}">
        <p14:creationId xmlns:p14="http://schemas.microsoft.com/office/powerpoint/2010/main" val="2886830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should actually be </a:t>
            </a:r>
          </a:p>
        </p:txBody>
      </p:sp>
      <p:sp>
        <p:nvSpPr>
          <p:cNvPr id="4" name="Slide Number Placeholder 3"/>
          <p:cNvSpPr>
            <a:spLocks noGrp="1"/>
          </p:cNvSpPr>
          <p:nvPr>
            <p:ph type="sldNum" sz="quarter" idx="5"/>
          </p:nvPr>
        </p:nvSpPr>
        <p:spPr/>
        <p:txBody>
          <a:bodyPr/>
          <a:lstStyle/>
          <a:p>
            <a:fld id="{E7D7AFE7-939F-44B9-BDCF-49666D3C61D1}" type="slidenum">
              <a:rPr lang="en-US" smtClean="0"/>
              <a:t>26</a:t>
            </a:fld>
            <a:endParaRPr lang="en-US"/>
          </a:p>
        </p:txBody>
      </p:sp>
    </p:spTree>
    <p:extLst>
      <p:ext uri="{BB962C8B-B14F-4D97-AF65-F5344CB8AC3E}">
        <p14:creationId xmlns:p14="http://schemas.microsoft.com/office/powerpoint/2010/main" val="2927695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7E7DAE-B8BB-4D26-8ED0-30D4D63116CC}" type="datetime1">
              <a:rPr lang="en-US" smtClean="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CDFF67-9B38-45CF-9196-11D348A2D195}" type="slidenum">
              <a:rPr lang="en-US" smtClean="0"/>
              <a:t>‹#›</a:t>
            </a:fld>
            <a:endParaRPr lang="en-US" dirty="0"/>
          </a:p>
        </p:txBody>
      </p:sp>
    </p:spTree>
    <p:extLst>
      <p:ext uri="{BB962C8B-B14F-4D97-AF65-F5344CB8AC3E}">
        <p14:creationId xmlns:p14="http://schemas.microsoft.com/office/powerpoint/2010/main" val="2580385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A333069-0206-4280-B36A-05055BBD5441}" type="datetime1">
              <a:rPr lang="en-US" smtClean="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CDFF67-9B38-45CF-9196-11D348A2D195}" type="slidenum">
              <a:rPr lang="en-US" smtClean="0"/>
              <a:t>‹#›</a:t>
            </a:fld>
            <a:endParaRPr lang="en-US" dirty="0"/>
          </a:p>
        </p:txBody>
      </p:sp>
    </p:spTree>
    <p:extLst>
      <p:ext uri="{BB962C8B-B14F-4D97-AF65-F5344CB8AC3E}">
        <p14:creationId xmlns:p14="http://schemas.microsoft.com/office/powerpoint/2010/main" val="1224424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ACB325F-A7E5-4D2F-91F8-C250FC55D055}" type="datetime1">
              <a:rPr lang="en-US" smtClean="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CDFF67-9B38-45CF-9196-11D348A2D195}"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331273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EDDF88-FD2B-41C1-9857-C7B3C91C1B49}" type="datetime1">
              <a:rPr lang="en-US" smtClean="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CDFF67-9B38-45CF-9196-11D348A2D195}" type="slidenum">
              <a:rPr lang="en-US" smtClean="0"/>
              <a:t>‹#›</a:t>
            </a:fld>
            <a:endParaRPr lang="en-US" dirty="0"/>
          </a:p>
        </p:txBody>
      </p:sp>
    </p:spTree>
    <p:extLst>
      <p:ext uri="{BB962C8B-B14F-4D97-AF65-F5344CB8AC3E}">
        <p14:creationId xmlns:p14="http://schemas.microsoft.com/office/powerpoint/2010/main" val="1076375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D72F1E-01E1-4B5B-B855-39827ACDF25F}" type="datetime1">
              <a:rPr lang="en-US" smtClean="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CDFF67-9B38-45CF-9196-11D348A2D195}"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942671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F87978-8581-4583-92E4-27516FA5F81A}" type="datetime1">
              <a:rPr lang="en-US" smtClean="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CDFF67-9B38-45CF-9196-11D348A2D195}" type="slidenum">
              <a:rPr lang="en-US" smtClean="0"/>
              <a:t>‹#›</a:t>
            </a:fld>
            <a:endParaRPr lang="en-US" dirty="0"/>
          </a:p>
        </p:txBody>
      </p:sp>
    </p:spTree>
    <p:extLst>
      <p:ext uri="{BB962C8B-B14F-4D97-AF65-F5344CB8AC3E}">
        <p14:creationId xmlns:p14="http://schemas.microsoft.com/office/powerpoint/2010/main" val="232999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27FDFD-4AFE-4E17-948F-DB24E7E33F46}" type="datetime1">
              <a:rPr lang="en-US" smtClean="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CDFF67-9B38-45CF-9196-11D348A2D195}" type="slidenum">
              <a:rPr lang="en-US" smtClean="0"/>
              <a:t>‹#›</a:t>
            </a:fld>
            <a:endParaRPr lang="en-US" dirty="0"/>
          </a:p>
        </p:txBody>
      </p:sp>
    </p:spTree>
    <p:extLst>
      <p:ext uri="{BB962C8B-B14F-4D97-AF65-F5344CB8AC3E}">
        <p14:creationId xmlns:p14="http://schemas.microsoft.com/office/powerpoint/2010/main" val="3322550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944985-8CF1-4921-80D6-EA775C643D2A}" type="datetime1">
              <a:rPr lang="en-US" smtClean="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CDFF67-9B38-45CF-9196-11D348A2D195}" type="slidenum">
              <a:rPr lang="en-US" smtClean="0"/>
              <a:t>‹#›</a:t>
            </a:fld>
            <a:endParaRPr lang="en-US" dirty="0"/>
          </a:p>
        </p:txBody>
      </p:sp>
    </p:spTree>
    <p:extLst>
      <p:ext uri="{BB962C8B-B14F-4D97-AF65-F5344CB8AC3E}">
        <p14:creationId xmlns:p14="http://schemas.microsoft.com/office/powerpoint/2010/main" val="1895192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11C2FA-DAF3-4B17-B94F-A283E513A82D}" type="datetimeFigureOut">
              <a:rPr lang="en-US" smtClean="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5B409F2-D3F8-45E0-A9F9-F2E6F6011D82}" type="slidenum">
              <a:rPr lang="en-US" smtClean="0"/>
              <a:t>‹#›</a:t>
            </a:fld>
            <a:endParaRPr lang="en-US" dirty="0"/>
          </a:p>
        </p:txBody>
      </p:sp>
    </p:spTree>
    <p:extLst>
      <p:ext uri="{BB962C8B-B14F-4D97-AF65-F5344CB8AC3E}">
        <p14:creationId xmlns:p14="http://schemas.microsoft.com/office/powerpoint/2010/main" val="2660053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11C2FA-DAF3-4B17-B94F-A283E513A82D}"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409F2-D3F8-45E0-A9F9-F2E6F6011D82}" type="slidenum">
              <a:rPr lang="en-US" smtClean="0"/>
              <a:t>‹#›</a:t>
            </a:fld>
            <a:endParaRPr lang="en-US"/>
          </a:p>
        </p:txBody>
      </p:sp>
    </p:spTree>
    <p:extLst>
      <p:ext uri="{BB962C8B-B14F-4D97-AF65-F5344CB8AC3E}">
        <p14:creationId xmlns:p14="http://schemas.microsoft.com/office/powerpoint/2010/main" val="3742244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8EC4C5-059D-4048-AA0B-0E4A92FE96DB}" type="datetime1">
              <a:rPr lang="en-US" smtClean="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CDFF67-9B38-45CF-9196-11D348A2D195}" type="slidenum">
              <a:rPr lang="en-US" smtClean="0"/>
              <a:t>‹#›</a:t>
            </a:fld>
            <a:endParaRPr lang="en-US" dirty="0"/>
          </a:p>
        </p:txBody>
      </p:sp>
    </p:spTree>
    <p:extLst>
      <p:ext uri="{BB962C8B-B14F-4D97-AF65-F5344CB8AC3E}">
        <p14:creationId xmlns:p14="http://schemas.microsoft.com/office/powerpoint/2010/main" val="1762386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A89B535-9D43-4BEB-934E-9115DF2515BB}" type="datetime1">
              <a:rPr lang="en-US" smtClean="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ACDFF67-9B38-45CF-9196-11D348A2D195}" type="slidenum">
              <a:rPr lang="en-US" smtClean="0"/>
              <a:t>‹#›</a:t>
            </a:fld>
            <a:endParaRPr lang="en-US" dirty="0"/>
          </a:p>
        </p:txBody>
      </p:sp>
    </p:spTree>
    <p:extLst>
      <p:ext uri="{BB962C8B-B14F-4D97-AF65-F5344CB8AC3E}">
        <p14:creationId xmlns:p14="http://schemas.microsoft.com/office/powerpoint/2010/main" val="3524526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249D53-3117-47FF-A6F8-EE876181DF8B}" type="datetime1">
              <a:rPr lang="en-US" smtClean="0"/>
              <a:t>11/3/2020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CDFF67-9B38-45CF-9196-11D348A2D195}" type="slidenum">
              <a:rPr lang="en-US" smtClean="0"/>
              <a:t>‹#›</a:t>
            </a:fld>
            <a:endParaRPr lang="en-US" dirty="0"/>
          </a:p>
        </p:txBody>
      </p:sp>
    </p:spTree>
    <p:extLst>
      <p:ext uri="{BB962C8B-B14F-4D97-AF65-F5344CB8AC3E}">
        <p14:creationId xmlns:p14="http://schemas.microsoft.com/office/powerpoint/2010/main" val="1985861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02007C-479D-458D-852F-B92276C24C4D}" type="datetime1">
              <a:rPr lang="en-US" smtClean="0"/>
              <a:t>11/3/2020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ACDFF67-9B38-45CF-9196-11D348A2D195}" type="slidenum">
              <a:rPr lang="en-US" smtClean="0"/>
              <a:t>‹#›</a:t>
            </a:fld>
            <a:endParaRPr lang="en-US" dirty="0"/>
          </a:p>
        </p:txBody>
      </p:sp>
    </p:spTree>
    <p:extLst>
      <p:ext uri="{BB962C8B-B14F-4D97-AF65-F5344CB8AC3E}">
        <p14:creationId xmlns:p14="http://schemas.microsoft.com/office/powerpoint/2010/main" val="124514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E63BC5A5-F61B-4F53-B742-5B6D5B9DF7C9}" type="datetime1">
              <a:rPr lang="en-US" smtClean="0"/>
              <a:t>11/3/2020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ACDFF67-9B38-45CF-9196-11D348A2D195}" type="slidenum">
              <a:rPr lang="en-US" smtClean="0"/>
              <a:t>‹#›</a:t>
            </a:fld>
            <a:endParaRPr lang="en-US" dirty="0"/>
          </a:p>
        </p:txBody>
      </p:sp>
    </p:spTree>
    <p:extLst>
      <p:ext uri="{BB962C8B-B14F-4D97-AF65-F5344CB8AC3E}">
        <p14:creationId xmlns:p14="http://schemas.microsoft.com/office/powerpoint/2010/main" val="2555249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AD7876-9F5B-473D-9BE9-6011BB20AA4F}" type="datetime1">
              <a:rPr lang="en-US" smtClean="0"/>
              <a:t>11/3/2020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ACDFF67-9B38-45CF-9196-11D348A2D195}" type="slidenum">
              <a:rPr lang="en-US" smtClean="0"/>
              <a:t>‹#›</a:t>
            </a:fld>
            <a:endParaRPr lang="en-US" dirty="0"/>
          </a:p>
        </p:txBody>
      </p:sp>
    </p:spTree>
    <p:extLst>
      <p:ext uri="{BB962C8B-B14F-4D97-AF65-F5344CB8AC3E}">
        <p14:creationId xmlns:p14="http://schemas.microsoft.com/office/powerpoint/2010/main" val="165997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7B9F51B-97BB-4B0D-8B38-0CB692CF12FC}" type="datetime1">
              <a:rPr lang="en-US" smtClean="0"/>
              <a:t>11/3/2020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CDFF67-9B38-45CF-9196-11D348A2D195}" type="slidenum">
              <a:rPr lang="en-US" smtClean="0"/>
              <a:t>‹#›</a:t>
            </a:fld>
            <a:endParaRPr lang="en-US" dirty="0"/>
          </a:p>
        </p:txBody>
      </p:sp>
    </p:spTree>
    <p:extLst>
      <p:ext uri="{BB962C8B-B14F-4D97-AF65-F5344CB8AC3E}">
        <p14:creationId xmlns:p14="http://schemas.microsoft.com/office/powerpoint/2010/main" val="656347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DFFA3F2-E9AD-40D4-BA79-8CB7C9820255}" type="datetime1">
              <a:rPr lang="en-US" smtClean="0"/>
              <a:t>11/3/2020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ACDFF67-9B38-45CF-9196-11D348A2D195}" type="slidenum">
              <a:rPr lang="en-US" smtClean="0"/>
              <a:t>‹#›</a:t>
            </a:fld>
            <a:endParaRPr lang="en-US" dirty="0"/>
          </a:p>
        </p:txBody>
      </p:sp>
    </p:spTree>
    <p:extLst>
      <p:ext uri="{BB962C8B-B14F-4D97-AF65-F5344CB8AC3E}">
        <p14:creationId xmlns:p14="http://schemas.microsoft.com/office/powerpoint/2010/main" val="3162977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F57456-8019-492D-8DAA-29942E559C25}" type="datetime1">
              <a:rPr lang="en-US" smtClean="0"/>
              <a:t>11/3/2020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ACDFF67-9B38-45CF-9196-11D348A2D195}" type="slidenum">
              <a:rPr lang="en-US" smtClean="0"/>
              <a:t>‹#›</a:t>
            </a:fld>
            <a:endParaRPr lang="en-US" dirty="0"/>
          </a:p>
        </p:txBody>
      </p:sp>
    </p:spTree>
    <p:extLst>
      <p:ext uri="{BB962C8B-B14F-4D97-AF65-F5344CB8AC3E}">
        <p14:creationId xmlns:p14="http://schemas.microsoft.com/office/powerpoint/2010/main" val="4361326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F20A265-EA36-4B7A-8562-1EE68F0D256C}" type="datetimeFigureOut">
              <a:rPr lang="en-US" smtClean="0"/>
              <a:t>11/3/2020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785C55B2-55C4-4C1D-B0A7-5AEF38BEEABE}" type="slidenum">
              <a:rPr lang="en-US" smtClean="0"/>
              <a:t>‹#›</a:t>
            </a:fld>
            <a:endParaRPr lang="en-US" dirty="0"/>
          </a:p>
        </p:txBody>
      </p:sp>
    </p:spTree>
    <p:extLst>
      <p:ext uri="{BB962C8B-B14F-4D97-AF65-F5344CB8AC3E}">
        <p14:creationId xmlns:p14="http://schemas.microsoft.com/office/powerpoint/2010/main" val="3769830349"/>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9B9E0BC-A70D-4F60-B425-DDE08BB82F4B}" type="datetimeFigureOut">
              <a:rPr lang="en-US" smtClean="0"/>
              <a:t>11/3/2020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CE02E9A-E3C8-41DE-80FC-67B5F920EE22}" type="slidenum">
              <a:rPr lang="en-US" smtClean="0"/>
              <a:t>‹#›</a:t>
            </a:fld>
            <a:endParaRPr lang="en-US"/>
          </a:p>
        </p:txBody>
      </p:sp>
    </p:spTree>
    <p:extLst>
      <p:ext uri="{BB962C8B-B14F-4D97-AF65-F5344CB8AC3E}">
        <p14:creationId xmlns:p14="http://schemas.microsoft.com/office/powerpoint/2010/main" val="3330187598"/>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catapultems.com/"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www.catapultems.com/" TargetMode="Externa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cccconfer.zoom.us/webinar/register/WN_CfxTATY4S6WrnDIqHLn7qg"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hyperlink" Target="https://www.cccco.edu/About-Us/Chancellors-Office/Divisions/Communications-and-Marketing/Novel-Coronaviru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ccd.edu/central-services/coronavirus-covid-19/"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cccconfer.zoom.us/j/92584158141"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ACDFF67-9B38-45CF-9196-11D348A2D195}" type="slidenum">
              <a:rPr lang="en-US" smtClean="0"/>
              <a:t>1</a:t>
            </a:fld>
            <a:endParaRPr lang="en-US" dirty="0"/>
          </a:p>
        </p:txBody>
      </p:sp>
      <p:sp>
        <p:nvSpPr>
          <p:cNvPr id="5" name="Title 4"/>
          <p:cNvSpPr>
            <a:spLocks noGrp="1"/>
          </p:cNvSpPr>
          <p:nvPr>
            <p:ph type="ctrTitle"/>
          </p:nvPr>
        </p:nvSpPr>
        <p:spPr/>
        <p:txBody>
          <a:bodyPr/>
          <a:lstStyle/>
          <a:p>
            <a:r>
              <a:rPr lang="en-US" dirty="0">
                <a:solidFill>
                  <a:srgbClr val="398F98"/>
                </a:solidFill>
              </a:rPr>
              <a:t>Town </a:t>
            </a:r>
            <a:r>
              <a:rPr lang="en-US" dirty="0" smtClean="0">
                <a:solidFill>
                  <a:srgbClr val="398F98"/>
                </a:solidFill>
              </a:rPr>
              <a:t>Hall 16.0</a:t>
            </a:r>
            <a:r>
              <a:rPr lang="en-US" sz="8800" i="1" dirty="0">
                <a:solidFill>
                  <a:srgbClr val="398F98"/>
                </a:solidFill>
              </a:rPr>
              <a:t/>
            </a:r>
            <a:br>
              <a:rPr lang="en-US" sz="8800" i="1" dirty="0">
                <a:solidFill>
                  <a:srgbClr val="398F98"/>
                </a:solidFill>
              </a:rPr>
            </a:br>
            <a:r>
              <a:rPr lang="en-US" sz="3200" i="1" dirty="0">
                <a:solidFill>
                  <a:srgbClr val="398F98"/>
                </a:solidFill>
              </a:rPr>
              <a:t>Yuba Community College District</a:t>
            </a:r>
            <a:endParaRPr lang="en-US" sz="3200" dirty="0"/>
          </a:p>
        </p:txBody>
      </p:sp>
      <p:sp>
        <p:nvSpPr>
          <p:cNvPr id="6" name="Subtitle 5"/>
          <p:cNvSpPr>
            <a:spLocks noGrp="1"/>
          </p:cNvSpPr>
          <p:nvPr>
            <p:ph type="subTitle" idx="1"/>
          </p:nvPr>
        </p:nvSpPr>
        <p:spPr/>
        <p:txBody>
          <a:bodyPr/>
          <a:lstStyle/>
          <a:p>
            <a:r>
              <a:rPr lang="en-US" dirty="0" smtClean="0"/>
              <a:t>Monday, October 5, 2020</a:t>
            </a:r>
            <a:endParaRPr lang="en-US" dirty="0"/>
          </a:p>
        </p:txBody>
      </p:sp>
    </p:spTree>
    <p:extLst>
      <p:ext uri="{BB962C8B-B14F-4D97-AF65-F5344CB8AC3E}">
        <p14:creationId xmlns:p14="http://schemas.microsoft.com/office/powerpoint/2010/main" val="13801938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8634" y="609600"/>
            <a:ext cx="3737268" cy="1320800"/>
          </a:xfrm>
        </p:spPr>
        <p:txBody>
          <a:bodyPr vert="horz" lIns="91440" tIns="45720" rIns="91440" bIns="45720" rtlCol="0">
            <a:normAutofit/>
          </a:bodyPr>
          <a:lstStyle/>
          <a:p>
            <a:r>
              <a:rPr lang="en-US" dirty="0"/>
              <a:t>#</a:t>
            </a:r>
            <a:r>
              <a:rPr lang="en-US" dirty="0" err="1"/>
              <a:t>YCProud</a:t>
            </a:r>
            <a:endParaRPr lang="en-US" dirty="0"/>
          </a:p>
        </p:txBody>
      </p:sp>
      <p:sp>
        <p:nvSpPr>
          <p:cNvPr id="5" name="Content Placeholder 4">
            <a:extLst>
              <a:ext uri="{FF2B5EF4-FFF2-40B4-BE49-F238E27FC236}">
                <a16:creationId xmlns:a16="http://schemas.microsoft.com/office/drawing/2014/main" id="{60AC0A2B-DCFC-5445-8BAB-C8C9B2CE47D4}"/>
              </a:ext>
            </a:extLst>
          </p:cNvPr>
          <p:cNvSpPr>
            <a:spLocks noGrp="1"/>
          </p:cNvSpPr>
          <p:nvPr>
            <p:ph idx="1"/>
          </p:nvPr>
        </p:nvSpPr>
        <p:spPr>
          <a:xfrm>
            <a:off x="5158972" y="1373606"/>
            <a:ext cx="4414209" cy="5354805"/>
          </a:xfrm>
        </p:spPr>
        <p:txBody>
          <a:bodyPr vert="horz" lIns="91440" tIns="45720" rIns="91440" bIns="45720" rtlCol="0" anchor="t">
            <a:noAutofit/>
          </a:bodyPr>
          <a:lstStyle/>
          <a:p>
            <a:pPr indent="0">
              <a:spcBef>
                <a:spcPts val="0"/>
              </a:spcBef>
              <a:buNone/>
            </a:pPr>
            <a:r>
              <a:rPr lang="en-US" sz="1400" dirty="0">
                <a:ea typeface="+mn-lt"/>
                <a:cs typeface="+mn-lt"/>
              </a:rPr>
              <a:t>Physical Sciences Professor Korey Champe has taken the lead in the process of improving education in general.  He is not afraid of the tough stuff and wants to fix things to all better reach our students.  Korey launched his first online class in the Spring 2020 Semester before the pandemic and hopes to have a fully-online lab course validated by the summer of 2021. He has been a founding member of the Early College High School dual enrollment faculty team in its second year, mentoring other faculty in how to reach the unique student population.  Korey has participated in regional science discussions with the Yuba Water Agency.  Korey feels "The College" is our job, not just the classroom, and it makes a difference for all of us at Yuba College. </a:t>
            </a:r>
            <a:endParaRPr lang="en-US" sz="3200" dirty="0"/>
          </a:p>
          <a:p>
            <a:pPr indent="0">
              <a:spcBef>
                <a:spcPts val="0"/>
              </a:spcBef>
              <a:buNone/>
            </a:pPr>
            <a:endParaRPr lang="en-US" sz="1400" dirty="0">
              <a:ea typeface="+mn-lt"/>
              <a:cs typeface="+mn-lt"/>
            </a:endParaRPr>
          </a:p>
          <a:p>
            <a:pPr indent="0">
              <a:spcBef>
                <a:spcPts val="0"/>
              </a:spcBef>
              <a:buNone/>
            </a:pPr>
            <a:r>
              <a:rPr lang="en-US" sz="1400" dirty="0">
                <a:ea typeface="+mn-lt"/>
                <a:cs typeface="+mn-lt"/>
              </a:rPr>
              <a:t>Korey's secret for reaching students is to "make sure they know I am not above them" and that "it starts with respect and demands fairness."  If he could reform his science education discipline, he would be bringing everyone outside to discover the science all around us. </a:t>
            </a:r>
            <a:endParaRPr lang="en-US" sz="3200" dirty="0"/>
          </a:p>
        </p:txBody>
      </p:sp>
      <p:pic>
        <p:nvPicPr>
          <p:cNvPr id="18" name="image1.png" descr="A person standing in front of a mountain&#10;&#10;Description automatically generated">
            <a:extLst>
              <a:ext uri="{FF2B5EF4-FFF2-40B4-BE49-F238E27FC236}">
                <a16:creationId xmlns:a16="http://schemas.microsoft.com/office/drawing/2014/main" id="{DD7EAC4B-6A3C-8947-B486-6A77B268C85B}"/>
              </a:ext>
            </a:extLst>
          </p:cNvPr>
          <p:cNvPicPr/>
          <p:nvPr/>
        </p:nvPicPr>
        <p:blipFill rotWithShape="1">
          <a:blip r:embed="rId3"/>
          <a:srcRect t="4661" r="-1" b="-1"/>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extLst>
            <a:ext uri="{53640926-AAD7-44D8-BBD7-CCE9431645EC}">
              <a14:shadowObscured xmlns:a14="http://schemas.microsoft.com/office/drawing/2010/main"/>
            </a:ext>
          </a:extLst>
        </p:spPr>
      </p:pic>
      <p:pic>
        <p:nvPicPr>
          <p:cNvPr id="4" name="Picture 8" descr="A close up of a sign&#10;&#10;Description generated with very high confidence">
            <a:extLst>
              <a:ext uri="{FF2B5EF4-FFF2-40B4-BE49-F238E27FC236}">
                <a16:creationId xmlns:a16="http://schemas.microsoft.com/office/drawing/2014/main" id="{ACBC6C0A-CA54-7940-A09E-2A71A916DA5A}"/>
              </a:ext>
            </a:extLst>
          </p:cNvPr>
          <p:cNvPicPr>
            <a:picLocks noChangeAspect="1"/>
          </p:cNvPicPr>
          <p:nvPr/>
        </p:nvPicPr>
        <p:blipFill>
          <a:blip r:embed="rId4"/>
          <a:stretch>
            <a:fillRect/>
          </a:stretch>
        </p:blipFill>
        <p:spPr>
          <a:xfrm>
            <a:off x="10291502" y="0"/>
            <a:ext cx="1288472" cy="11453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688368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3242" y="1729409"/>
            <a:ext cx="7766936" cy="2321424"/>
          </a:xfrm>
        </p:spPr>
        <p:txBody>
          <a:bodyPr>
            <a:normAutofit/>
          </a:bodyPr>
          <a:lstStyle/>
          <a:p>
            <a:pPr algn="ctr"/>
            <a:r>
              <a:rPr lang="en-US" sz="4900" b="1" dirty="0" smtClean="0">
                <a:solidFill>
                  <a:srgbClr val="398F98"/>
                </a:solidFill>
              </a:rPr>
              <a:t>Strategic Planning</a:t>
            </a:r>
            <a:r>
              <a:rPr lang="en-US" sz="4900" i="1" dirty="0">
                <a:solidFill>
                  <a:srgbClr val="398F98"/>
                </a:solidFill>
              </a:rPr>
              <a:t/>
            </a:r>
            <a:br>
              <a:rPr lang="en-US" sz="4900" i="1" dirty="0">
                <a:solidFill>
                  <a:srgbClr val="398F98"/>
                </a:solidFill>
              </a:rPr>
            </a:br>
            <a:r>
              <a:rPr lang="en-US" sz="3200" i="1" dirty="0">
                <a:solidFill>
                  <a:srgbClr val="398F98"/>
                </a:solidFill>
              </a:rPr>
              <a:t>Yuba Community College Di</a:t>
            </a:r>
            <a:r>
              <a:rPr lang="en-US" sz="3600" i="1" dirty="0">
                <a:solidFill>
                  <a:srgbClr val="398F98"/>
                </a:solidFill>
              </a:rPr>
              <a:t>strict </a:t>
            </a:r>
            <a:endParaRPr lang="en-US" sz="3100" i="1" dirty="0">
              <a:solidFill>
                <a:srgbClr val="398F98"/>
              </a:solidFill>
            </a:endParaRPr>
          </a:p>
        </p:txBody>
      </p:sp>
      <p:sp>
        <p:nvSpPr>
          <p:cNvPr id="4" name="Slide Number Placeholder 3"/>
          <p:cNvSpPr>
            <a:spLocks noGrp="1"/>
          </p:cNvSpPr>
          <p:nvPr>
            <p:ph type="sldNum" sz="quarter" idx="12"/>
          </p:nvPr>
        </p:nvSpPr>
        <p:spPr/>
        <p:txBody>
          <a:bodyPr/>
          <a:lstStyle/>
          <a:p>
            <a:fld id="{6ACDFF67-9B38-45CF-9196-11D348A2D195}" type="slidenum">
              <a:rPr lang="en-US" smtClean="0"/>
              <a:t>11</a:t>
            </a:fld>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063367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0" y="0"/>
            <a:ext cx="12324522" cy="6858000"/>
          </a:xfrm>
          <a:prstGeom prst="rect">
            <a:avLst/>
          </a:prstGeom>
        </p:spPr>
      </p:pic>
      <p:sp>
        <p:nvSpPr>
          <p:cNvPr id="4" name="Slide Number Placeholder 3"/>
          <p:cNvSpPr>
            <a:spLocks noGrp="1"/>
          </p:cNvSpPr>
          <p:nvPr>
            <p:ph type="sldNum" sz="quarter" idx="12"/>
          </p:nvPr>
        </p:nvSpPr>
        <p:spPr/>
        <p:txBody>
          <a:bodyPr/>
          <a:lstStyle/>
          <a:p>
            <a:fld id="{6ACDFF67-9B38-45CF-9196-11D348A2D195}" type="slidenum">
              <a:rPr lang="en-US" smtClean="0"/>
              <a:t>12</a:t>
            </a:fld>
            <a:endParaRPr lang="en-US" dirty="0"/>
          </a:p>
        </p:txBody>
      </p:sp>
    </p:spTree>
    <p:extLst>
      <p:ext uri="{BB962C8B-B14F-4D97-AF65-F5344CB8AC3E}">
        <p14:creationId xmlns:p14="http://schemas.microsoft.com/office/powerpoint/2010/main" val="42167995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Guiding Principles:  Future Facing, Community Oriented &amp; Leverage Partnerships</a:t>
            </a:r>
            <a:endParaRPr lang="en-US" dirty="0"/>
          </a:p>
        </p:txBody>
      </p:sp>
      <p:pic>
        <p:nvPicPr>
          <p:cNvPr id="5" name="Content Placeholder 4"/>
          <p:cNvPicPr>
            <a:picLocks noGrp="1" noChangeAspect="1"/>
          </p:cNvPicPr>
          <p:nvPr>
            <p:ph idx="1"/>
          </p:nvPr>
        </p:nvPicPr>
        <p:blipFill>
          <a:blip r:embed="rId2"/>
          <a:stretch>
            <a:fillRect/>
          </a:stretch>
        </p:blipFill>
        <p:spPr>
          <a:xfrm>
            <a:off x="1798983" y="1779104"/>
            <a:ext cx="6791680" cy="5078896"/>
          </a:xfrm>
          <a:prstGeom prst="rect">
            <a:avLst/>
          </a:prstGeom>
        </p:spPr>
      </p:pic>
      <p:sp>
        <p:nvSpPr>
          <p:cNvPr id="4" name="Slide Number Placeholder 3"/>
          <p:cNvSpPr>
            <a:spLocks noGrp="1"/>
          </p:cNvSpPr>
          <p:nvPr>
            <p:ph type="sldNum" sz="quarter" idx="12"/>
          </p:nvPr>
        </p:nvSpPr>
        <p:spPr/>
        <p:txBody>
          <a:bodyPr/>
          <a:lstStyle/>
          <a:p>
            <a:fld id="{6ACDFF67-9B38-45CF-9196-11D348A2D195}" type="slidenum">
              <a:rPr lang="en-US" smtClean="0"/>
              <a:t>13</a:t>
            </a:fld>
            <a:endParaRPr lang="en-US" dirty="0"/>
          </a:p>
        </p:txBody>
      </p:sp>
    </p:spTree>
    <p:extLst>
      <p:ext uri="{BB962C8B-B14F-4D97-AF65-F5344CB8AC3E}">
        <p14:creationId xmlns:p14="http://schemas.microsoft.com/office/powerpoint/2010/main" val="1883206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Facing:  10 Year Focus with a 30 Year Time Horizon</a:t>
            </a:r>
            <a:endParaRPr lang="en-US" dirty="0"/>
          </a:p>
        </p:txBody>
      </p:sp>
      <p:sp>
        <p:nvSpPr>
          <p:cNvPr id="3" name="Content Placeholder 2"/>
          <p:cNvSpPr>
            <a:spLocks noGrp="1"/>
          </p:cNvSpPr>
          <p:nvPr>
            <p:ph idx="1"/>
          </p:nvPr>
        </p:nvSpPr>
        <p:spPr>
          <a:xfrm>
            <a:off x="677334" y="2052320"/>
            <a:ext cx="8596668" cy="4477689"/>
          </a:xfrm>
        </p:spPr>
        <p:txBody>
          <a:bodyPr>
            <a:normAutofit/>
          </a:bodyPr>
          <a:lstStyle/>
          <a:p>
            <a:r>
              <a:rPr lang="en-US" sz="2400" dirty="0" smtClean="0"/>
              <a:t>Work collaboratively to answer such questions as:</a:t>
            </a:r>
          </a:p>
          <a:p>
            <a:pPr lvl="1"/>
            <a:r>
              <a:rPr lang="en-US" sz="2000" dirty="0" smtClean="0"/>
              <a:t>Who are the college students of 2030? What are their needs?</a:t>
            </a:r>
          </a:p>
          <a:p>
            <a:pPr lvl="1"/>
            <a:r>
              <a:rPr lang="en-US" sz="2000" dirty="0" smtClean="0"/>
              <a:t>What is the future of teaching and learning?</a:t>
            </a:r>
          </a:p>
          <a:p>
            <a:pPr lvl="1"/>
            <a:r>
              <a:rPr lang="en-US" sz="2000" dirty="0" smtClean="0"/>
              <a:t>What does the higher education environment look post Covid-19?</a:t>
            </a:r>
          </a:p>
          <a:p>
            <a:pPr lvl="1">
              <a:spcAft>
                <a:spcPts val="1200"/>
              </a:spcAft>
            </a:pPr>
            <a:r>
              <a:rPr lang="en-US" sz="2000" dirty="0" smtClean="0"/>
              <a:t>How will our rural district fulfill our evolving mission?</a:t>
            </a:r>
          </a:p>
          <a:p>
            <a:pPr>
              <a:spcAft>
                <a:spcPts val="1200"/>
              </a:spcAft>
            </a:pPr>
            <a:r>
              <a:rPr lang="en-US" sz="2400" u="sng" dirty="0" smtClean="0"/>
              <a:t>Change our Planning</a:t>
            </a:r>
            <a:r>
              <a:rPr lang="en-US" sz="2400" dirty="0" smtClean="0"/>
              <a:t>: </a:t>
            </a:r>
            <a:r>
              <a:rPr lang="en-US" sz="2400" dirty="0"/>
              <a:t>Institute tools and practices to identify and monitor signals, forces and challenges that are indicative of impending changes that may impact current and future </a:t>
            </a:r>
            <a:r>
              <a:rPr lang="en-US" sz="2400" dirty="0" smtClean="0"/>
              <a:t>learners.</a:t>
            </a:r>
            <a:endParaRPr lang="en-US" sz="2000" dirty="0"/>
          </a:p>
        </p:txBody>
      </p:sp>
      <p:sp>
        <p:nvSpPr>
          <p:cNvPr id="4" name="Slide Number Placeholder 3"/>
          <p:cNvSpPr>
            <a:spLocks noGrp="1"/>
          </p:cNvSpPr>
          <p:nvPr>
            <p:ph type="sldNum" sz="quarter" idx="12"/>
          </p:nvPr>
        </p:nvSpPr>
        <p:spPr/>
        <p:txBody>
          <a:bodyPr/>
          <a:lstStyle/>
          <a:p>
            <a:endParaRPr lang="en-US" dirty="0" smtClean="0"/>
          </a:p>
          <a:p>
            <a:endParaRPr lang="en-US" dirty="0"/>
          </a:p>
          <a:p>
            <a:endParaRPr lang="en-US" dirty="0" smtClean="0"/>
          </a:p>
          <a:p>
            <a:fld id="{6ACDFF67-9B38-45CF-9196-11D348A2D195}" type="slidenum">
              <a:rPr lang="en-US" smtClean="0"/>
              <a:t>14</a:t>
            </a:fld>
            <a:endParaRPr lang="en-US" dirty="0"/>
          </a:p>
        </p:txBody>
      </p:sp>
    </p:spTree>
    <p:extLst>
      <p:ext uri="{BB962C8B-B14F-4D97-AF65-F5344CB8AC3E}">
        <p14:creationId xmlns:p14="http://schemas.microsoft.com/office/powerpoint/2010/main" val="19445689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Develop a Future Facing Culture?</a:t>
            </a:r>
            <a:endParaRPr lang="en-US" dirty="0"/>
          </a:p>
        </p:txBody>
      </p:sp>
      <p:sp>
        <p:nvSpPr>
          <p:cNvPr id="3" name="Content Placeholder 2"/>
          <p:cNvSpPr>
            <a:spLocks noGrp="1"/>
          </p:cNvSpPr>
          <p:nvPr>
            <p:ph idx="1"/>
          </p:nvPr>
        </p:nvSpPr>
        <p:spPr>
          <a:xfrm>
            <a:off x="668188" y="1615440"/>
            <a:ext cx="8596668" cy="4884751"/>
          </a:xfrm>
        </p:spPr>
        <p:txBody>
          <a:bodyPr>
            <a:normAutofit/>
          </a:bodyPr>
          <a:lstStyle/>
          <a:p>
            <a:pPr>
              <a:spcAft>
                <a:spcPts val="1200"/>
              </a:spcAft>
            </a:pPr>
            <a:r>
              <a:rPr lang="en-US" sz="2200" dirty="0" smtClean="0"/>
              <a:t>“Often, we have observed that disagreements or inconsistencies in people’s ideas about these things (the future of education) lead to breakdowns of community, productive conflict, and/or trust.”</a:t>
            </a:r>
          </a:p>
          <a:p>
            <a:pPr>
              <a:spcAft>
                <a:spcPts val="1200"/>
              </a:spcAft>
            </a:pPr>
            <a:r>
              <a:rPr lang="en-US" sz="2200" dirty="0" smtClean="0"/>
              <a:t>“Being future ready means to decrease these breakdowns of communication and trust, and boost active co-construction of the futures we want together via inclusion, creation of vibrant and open spaces of dialogue and equitable processes.”</a:t>
            </a:r>
            <a:endParaRPr lang="en-US" sz="2200" dirty="0"/>
          </a:p>
        </p:txBody>
      </p:sp>
      <p:sp>
        <p:nvSpPr>
          <p:cNvPr id="4" name="Slide Number Placeholder 3"/>
          <p:cNvSpPr>
            <a:spLocks noGrp="1"/>
          </p:cNvSpPr>
          <p:nvPr>
            <p:ph type="sldNum" sz="quarter" idx="12"/>
          </p:nvPr>
        </p:nvSpPr>
        <p:spPr/>
        <p:txBody>
          <a:bodyPr/>
          <a:lstStyle/>
          <a:p>
            <a:fld id="{6ACDFF67-9B38-45CF-9196-11D348A2D195}" type="slidenum">
              <a:rPr lang="en-US" smtClean="0"/>
              <a:t>15</a:t>
            </a:fld>
            <a:endParaRPr lang="en-US" dirty="0"/>
          </a:p>
        </p:txBody>
      </p:sp>
      <p:pic>
        <p:nvPicPr>
          <p:cNvPr id="5" name="Picture 4"/>
          <p:cNvPicPr>
            <a:picLocks noChangeAspect="1"/>
          </p:cNvPicPr>
          <p:nvPr/>
        </p:nvPicPr>
        <p:blipFill>
          <a:blip r:embed="rId2"/>
          <a:stretch>
            <a:fillRect/>
          </a:stretch>
        </p:blipFill>
        <p:spPr>
          <a:xfrm>
            <a:off x="2257315" y="5327987"/>
            <a:ext cx="5436705" cy="1528350"/>
          </a:xfrm>
          <a:prstGeom prst="rect">
            <a:avLst/>
          </a:prstGeom>
        </p:spPr>
      </p:pic>
      <p:sp>
        <p:nvSpPr>
          <p:cNvPr id="6" name="TextBox 5"/>
          <p:cNvSpPr txBox="1"/>
          <p:nvPr/>
        </p:nvSpPr>
        <p:spPr>
          <a:xfrm>
            <a:off x="5437333" y="4929255"/>
            <a:ext cx="3836669" cy="307777"/>
          </a:xfrm>
          <a:prstGeom prst="rect">
            <a:avLst/>
          </a:prstGeom>
          <a:noFill/>
        </p:spPr>
        <p:txBody>
          <a:bodyPr wrap="square" rtlCol="0">
            <a:spAutoFit/>
          </a:bodyPr>
          <a:lstStyle/>
          <a:p>
            <a:r>
              <a:rPr lang="en-US" sz="1400" dirty="0" smtClean="0"/>
              <a:t>Source:  Portland State Futures Collaboratory</a:t>
            </a:r>
            <a:endParaRPr lang="en-US" sz="1400" dirty="0"/>
          </a:p>
        </p:txBody>
      </p:sp>
    </p:spTree>
    <p:extLst>
      <p:ext uri="{BB962C8B-B14F-4D97-AF65-F5344CB8AC3E}">
        <p14:creationId xmlns:p14="http://schemas.microsoft.com/office/powerpoint/2010/main" val="11287521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463826"/>
          </a:xfrm>
        </p:spPr>
        <p:txBody>
          <a:bodyPr>
            <a:noAutofit/>
          </a:bodyPr>
          <a:lstStyle/>
          <a:p>
            <a:r>
              <a:rPr lang="en-US" sz="2800" dirty="0" smtClean="0"/>
              <a:t>Covid-19:  Challenging, but also an opportunity…..</a:t>
            </a:r>
            <a:endParaRPr lang="en-US" sz="2800" dirty="0"/>
          </a:p>
        </p:txBody>
      </p:sp>
      <p:sp>
        <p:nvSpPr>
          <p:cNvPr id="4" name="Slide Number Placeholder 3"/>
          <p:cNvSpPr>
            <a:spLocks noGrp="1"/>
          </p:cNvSpPr>
          <p:nvPr>
            <p:ph type="sldNum" sz="quarter" idx="12"/>
          </p:nvPr>
        </p:nvSpPr>
        <p:spPr/>
        <p:txBody>
          <a:bodyPr/>
          <a:lstStyle/>
          <a:p>
            <a:fld id="{6ACDFF67-9B38-45CF-9196-11D348A2D195}" type="slidenum">
              <a:rPr lang="en-US" smtClean="0"/>
              <a:t>16</a:t>
            </a:fld>
            <a:endParaRPr lang="en-US" dirty="0"/>
          </a:p>
        </p:txBody>
      </p:sp>
      <p:pic>
        <p:nvPicPr>
          <p:cNvPr id="6" name="Picture 5"/>
          <p:cNvPicPr>
            <a:picLocks noChangeAspect="1"/>
          </p:cNvPicPr>
          <p:nvPr/>
        </p:nvPicPr>
        <p:blipFill>
          <a:blip r:embed="rId2"/>
          <a:stretch>
            <a:fillRect/>
          </a:stretch>
        </p:blipFill>
        <p:spPr>
          <a:xfrm>
            <a:off x="2105731" y="1421297"/>
            <a:ext cx="6826601" cy="2643808"/>
          </a:xfrm>
          <a:prstGeom prst="rect">
            <a:avLst/>
          </a:prstGeom>
        </p:spPr>
      </p:pic>
      <p:pic>
        <p:nvPicPr>
          <p:cNvPr id="8" name="Content Placeholder 7"/>
          <p:cNvPicPr>
            <a:picLocks noGrp="1" noChangeAspect="1"/>
          </p:cNvPicPr>
          <p:nvPr>
            <p:ph idx="1"/>
          </p:nvPr>
        </p:nvPicPr>
        <p:blipFill>
          <a:blip r:embed="rId3"/>
          <a:stretch>
            <a:fillRect/>
          </a:stretch>
        </p:blipFill>
        <p:spPr>
          <a:xfrm>
            <a:off x="2435087" y="4164496"/>
            <a:ext cx="6241774" cy="2564295"/>
          </a:xfrm>
          <a:prstGeom prst="rect">
            <a:avLst/>
          </a:prstGeom>
        </p:spPr>
      </p:pic>
    </p:spTree>
    <p:extLst>
      <p:ext uri="{BB962C8B-B14F-4D97-AF65-F5344CB8AC3E}">
        <p14:creationId xmlns:p14="http://schemas.microsoft.com/office/powerpoint/2010/main" val="3371931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CDFF67-9B38-45CF-9196-11D348A2D195}" type="slidenum">
              <a:rPr lang="en-US" smtClean="0"/>
              <a:t>17</a:t>
            </a:fld>
            <a:endParaRPr lang="en-US" dirty="0"/>
          </a:p>
        </p:txBody>
      </p:sp>
      <p:pic>
        <p:nvPicPr>
          <p:cNvPr id="3" name="Picture 2"/>
          <p:cNvPicPr>
            <a:picLocks noChangeAspect="1"/>
          </p:cNvPicPr>
          <p:nvPr/>
        </p:nvPicPr>
        <p:blipFill>
          <a:blip r:embed="rId2"/>
          <a:stretch>
            <a:fillRect/>
          </a:stretch>
        </p:blipFill>
        <p:spPr>
          <a:xfrm>
            <a:off x="1679713" y="0"/>
            <a:ext cx="8398565" cy="6858000"/>
          </a:xfrm>
          <a:prstGeom prst="rect">
            <a:avLst/>
          </a:prstGeom>
        </p:spPr>
      </p:pic>
    </p:spTree>
    <p:extLst>
      <p:ext uri="{BB962C8B-B14F-4D97-AF65-F5344CB8AC3E}">
        <p14:creationId xmlns:p14="http://schemas.microsoft.com/office/powerpoint/2010/main" val="42186845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347870" y="407504"/>
            <a:ext cx="10346634" cy="5634521"/>
          </a:xfrm>
          <a:prstGeom prst="rect">
            <a:avLst/>
          </a:prstGeom>
        </p:spPr>
      </p:pic>
      <p:sp>
        <p:nvSpPr>
          <p:cNvPr id="4" name="Slide Number Placeholder 3"/>
          <p:cNvSpPr>
            <a:spLocks noGrp="1"/>
          </p:cNvSpPr>
          <p:nvPr>
            <p:ph type="sldNum" sz="quarter" idx="12"/>
          </p:nvPr>
        </p:nvSpPr>
        <p:spPr/>
        <p:txBody>
          <a:bodyPr/>
          <a:lstStyle/>
          <a:p>
            <a:fld id="{6ACDFF67-9B38-45CF-9196-11D348A2D195}" type="slidenum">
              <a:rPr lang="en-US" smtClean="0"/>
              <a:t>18</a:t>
            </a:fld>
            <a:endParaRPr lang="en-US" dirty="0"/>
          </a:p>
        </p:txBody>
      </p:sp>
    </p:spTree>
    <p:extLst>
      <p:ext uri="{BB962C8B-B14F-4D97-AF65-F5344CB8AC3E}">
        <p14:creationId xmlns:p14="http://schemas.microsoft.com/office/powerpoint/2010/main" val="36592679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CDFF67-9B38-45CF-9196-11D348A2D195}" type="slidenum">
              <a:rPr lang="en-US" smtClean="0"/>
              <a:t>19</a:t>
            </a:fld>
            <a:endParaRPr lang="en-US" dirty="0"/>
          </a:p>
        </p:txBody>
      </p:sp>
      <p:pic>
        <p:nvPicPr>
          <p:cNvPr id="4" name="Picture 3"/>
          <p:cNvPicPr>
            <a:picLocks noChangeAspect="1"/>
          </p:cNvPicPr>
          <p:nvPr/>
        </p:nvPicPr>
        <p:blipFill>
          <a:blip r:embed="rId2"/>
          <a:stretch>
            <a:fillRect/>
          </a:stretch>
        </p:blipFill>
        <p:spPr>
          <a:xfrm>
            <a:off x="2534477" y="139148"/>
            <a:ext cx="4929809" cy="6549887"/>
          </a:xfrm>
          <a:prstGeom prst="rect">
            <a:avLst/>
          </a:prstGeom>
        </p:spPr>
      </p:pic>
    </p:spTree>
    <p:extLst>
      <p:ext uri="{BB962C8B-B14F-4D97-AF65-F5344CB8AC3E}">
        <p14:creationId xmlns:p14="http://schemas.microsoft.com/office/powerpoint/2010/main" val="1107117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Housekeeping</a:t>
            </a:r>
          </a:p>
        </p:txBody>
      </p:sp>
      <p:sp>
        <p:nvSpPr>
          <p:cNvPr id="3" name="Content Placeholder 2"/>
          <p:cNvSpPr>
            <a:spLocks noGrp="1"/>
          </p:cNvSpPr>
          <p:nvPr>
            <p:ph idx="1"/>
          </p:nvPr>
        </p:nvSpPr>
        <p:spPr>
          <a:xfrm>
            <a:off x="677334" y="1645921"/>
            <a:ext cx="8596668" cy="4395442"/>
          </a:xfrm>
        </p:spPr>
        <p:txBody>
          <a:bodyPr>
            <a:normAutofit/>
          </a:bodyPr>
          <a:lstStyle/>
          <a:p>
            <a:pPr>
              <a:spcBef>
                <a:spcPts val="0"/>
              </a:spcBef>
              <a:spcAft>
                <a:spcPts val="2400"/>
              </a:spcAft>
            </a:pPr>
            <a:r>
              <a:rPr lang="en-US" sz="2800" dirty="0"/>
              <a:t>All participants are muted; please use chat feature to ask questions</a:t>
            </a:r>
          </a:p>
          <a:p>
            <a:pPr>
              <a:spcBef>
                <a:spcPts val="0"/>
              </a:spcBef>
              <a:spcAft>
                <a:spcPts val="2400"/>
              </a:spcAft>
            </a:pPr>
            <a:r>
              <a:rPr lang="en-US" sz="2800" dirty="0"/>
              <a:t>We’ll answer questions at the end</a:t>
            </a:r>
          </a:p>
          <a:p>
            <a:pPr>
              <a:spcBef>
                <a:spcPts val="0"/>
              </a:spcBef>
              <a:spcAft>
                <a:spcPts val="2400"/>
              </a:spcAft>
            </a:pPr>
            <a:r>
              <a:rPr lang="en-US" sz="2800" dirty="0"/>
              <a:t>Questions and answers will be recorded and posted at YCCD Coronavirus Website</a:t>
            </a:r>
          </a:p>
          <a:p>
            <a:pPr>
              <a:spcBef>
                <a:spcPts val="0"/>
              </a:spcBef>
              <a:spcAft>
                <a:spcPts val="2400"/>
              </a:spcAft>
            </a:pPr>
            <a:r>
              <a:rPr lang="en-US" sz="2800" dirty="0"/>
              <a:t>This Town Hall is being recorded and will be posted online</a:t>
            </a:r>
          </a:p>
          <a:p>
            <a:endParaRPr lang="en-US" sz="2400" dirty="0"/>
          </a:p>
        </p:txBody>
      </p:sp>
      <p:sp>
        <p:nvSpPr>
          <p:cNvPr id="4" name="Slide Number Placeholder 3"/>
          <p:cNvSpPr>
            <a:spLocks noGrp="1"/>
          </p:cNvSpPr>
          <p:nvPr>
            <p:ph type="sldNum" sz="quarter" idx="12"/>
          </p:nvPr>
        </p:nvSpPr>
        <p:spPr/>
        <p:txBody>
          <a:bodyPr/>
          <a:lstStyle/>
          <a:p>
            <a:fld id="{6ACDFF67-9B38-45CF-9196-11D348A2D195}" type="slidenum">
              <a:rPr lang="en-US" smtClean="0"/>
              <a:t>2</a:t>
            </a:fld>
            <a:endParaRPr lang="en-US" dirty="0"/>
          </a:p>
        </p:txBody>
      </p:sp>
    </p:spTree>
    <p:extLst>
      <p:ext uri="{BB962C8B-B14F-4D97-AF65-F5344CB8AC3E}">
        <p14:creationId xmlns:p14="http://schemas.microsoft.com/office/powerpoint/2010/main" val="34684060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59" y="457200"/>
            <a:ext cx="9114366" cy="828675"/>
          </a:xfrm>
        </p:spPr>
        <p:txBody>
          <a:bodyPr/>
          <a:lstStyle/>
          <a:p>
            <a:r>
              <a:rPr lang="en-US" dirty="0"/>
              <a:t>Guidance During Wildfire Smoke Events</a:t>
            </a:r>
          </a:p>
        </p:txBody>
      </p:sp>
      <p:sp>
        <p:nvSpPr>
          <p:cNvPr id="3" name="Content Placeholder 2"/>
          <p:cNvSpPr>
            <a:spLocks noGrp="1"/>
          </p:cNvSpPr>
          <p:nvPr>
            <p:ph idx="1"/>
          </p:nvPr>
        </p:nvSpPr>
        <p:spPr>
          <a:xfrm>
            <a:off x="458259" y="1438276"/>
            <a:ext cx="9114366" cy="4648200"/>
          </a:xfrm>
        </p:spPr>
        <p:txBody>
          <a:bodyPr>
            <a:normAutofit lnSpcReduction="10000"/>
          </a:bodyPr>
          <a:lstStyle/>
          <a:p>
            <a:pPr eaLnBrk="0" hangingPunct="0">
              <a:spcAft>
                <a:spcPts val="1200"/>
              </a:spcAft>
            </a:pPr>
            <a:r>
              <a:rPr lang="en-US" sz="2400" b="1" dirty="0"/>
              <a:t>Air Quality Monitoring:</a:t>
            </a:r>
            <a:endParaRPr lang="en-US" sz="2400" dirty="0"/>
          </a:p>
          <a:p>
            <a:pPr lvl="1" eaLnBrk="0" hangingPunct="0">
              <a:spcAft>
                <a:spcPts val="1200"/>
              </a:spcAft>
            </a:pPr>
            <a:r>
              <a:rPr lang="en-US" sz="2000" dirty="0"/>
              <a:t>There are a number of online sources that measure the Air Quality Index (AQI), these sites vary in the time duration of the measurement, location, and quality of measurement equipment, which may or may not be appropriate for changing conditions and the multiple locations served by the District during an air quality event. </a:t>
            </a:r>
          </a:p>
          <a:p>
            <a:pPr lvl="1" eaLnBrk="0" hangingPunct="0">
              <a:spcAft>
                <a:spcPts val="1200"/>
              </a:spcAft>
            </a:pPr>
            <a:r>
              <a:rPr lang="en-US" sz="2000" dirty="0" smtClean="0"/>
              <a:t>CAL/OSHA </a:t>
            </a:r>
            <a:r>
              <a:rPr lang="en-US" sz="2000" dirty="0"/>
              <a:t>and US EPA recommend using the current AQI posted on the Environmental Protection Agency’s Air Now website as the official source for outdoor AQI information. </a:t>
            </a:r>
          </a:p>
          <a:p>
            <a:pPr lvl="1">
              <a:spcAft>
                <a:spcPts val="1200"/>
              </a:spcAft>
            </a:pPr>
            <a:r>
              <a:rPr lang="en-US" sz="2000" dirty="0" smtClean="0"/>
              <a:t>As </a:t>
            </a:r>
            <a:r>
              <a:rPr lang="en-US" sz="2000" dirty="0"/>
              <a:t>soon as a wildfire has the potential to effect District locations, local monitoring of AQI should begin. This should include monitoring official AQI websites and, if available, local sensors to determine real time trends and changes in local air quality </a:t>
            </a:r>
            <a:r>
              <a:rPr lang="en-US" sz="2000" dirty="0" smtClean="0"/>
              <a:t>conditions.</a:t>
            </a:r>
          </a:p>
        </p:txBody>
      </p:sp>
      <p:sp>
        <p:nvSpPr>
          <p:cNvPr id="4" name="Slide Number Placeholder 3"/>
          <p:cNvSpPr>
            <a:spLocks noGrp="1"/>
          </p:cNvSpPr>
          <p:nvPr>
            <p:ph type="sldNum" sz="quarter" idx="12"/>
          </p:nvPr>
        </p:nvSpPr>
        <p:spPr>
          <a:xfrm>
            <a:off x="8571613" y="6368084"/>
            <a:ext cx="683339" cy="305103"/>
          </a:xfrm>
        </p:spPr>
        <p:txBody>
          <a:bodyPr/>
          <a:lstStyle/>
          <a:p>
            <a:fld id="{6ACDFF67-9B38-45CF-9196-11D348A2D195}" type="slidenum">
              <a:rPr lang="en-US" smtClean="0"/>
              <a:t>20</a:t>
            </a:fld>
            <a:endParaRPr lang="en-US" dirty="0"/>
          </a:p>
        </p:txBody>
      </p:sp>
      <p:sp>
        <p:nvSpPr>
          <p:cNvPr id="6" name="TextBox 5"/>
          <p:cNvSpPr txBox="1"/>
          <p:nvPr/>
        </p:nvSpPr>
        <p:spPr>
          <a:xfrm>
            <a:off x="458259" y="6409815"/>
            <a:ext cx="9114366" cy="246221"/>
          </a:xfrm>
          <a:prstGeom prst="rect">
            <a:avLst/>
          </a:prstGeom>
          <a:noFill/>
        </p:spPr>
        <p:txBody>
          <a:bodyPr wrap="square" rtlCol="0">
            <a:spAutoFit/>
          </a:bodyPr>
          <a:lstStyle/>
          <a:p>
            <a:r>
              <a:rPr lang="en-US" sz="1000" b="1" i="1" dirty="0"/>
              <a:t>Source: California Environmental Protection Agency, Office of Environmental Health Hazard Assessment and Cal OSHA</a:t>
            </a:r>
            <a:endParaRPr lang="en-US" sz="1000" dirty="0"/>
          </a:p>
        </p:txBody>
      </p:sp>
    </p:spTree>
    <p:extLst>
      <p:ext uri="{BB962C8B-B14F-4D97-AF65-F5344CB8AC3E}">
        <p14:creationId xmlns:p14="http://schemas.microsoft.com/office/powerpoint/2010/main" val="19585593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59" y="457200"/>
            <a:ext cx="9114366" cy="828675"/>
          </a:xfrm>
        </p:spPr>
        <p:txBody>
          <a:bodyPr/>
          <a:lstStyle/>
          <a:p>
            <a:r>
              <a:rPr lang="en-US" dirty="0"/>
              <a:t>Guidance During Wildfire Smoke Events</a:t>
            </a:r>
          </a:p>
        </p:txBody>
      </p:sp>
      <p:sp>
        <p:nvSpPr>
          <p:cNvPr id="3" name="Content Placeholder 2"/>
          <p:cNvSpPr>
            <a:spLocks noGrp="1"/>
          </p:cNvSpPr>
          <p:nvPr>
            <p:ph idx="1"/>
          </p:nvPr>
        </p:nvSpPr>
        <p:spPr>
          <a:xfrm>
            <a:off x="458259" y="1438276"/>
            <a:ext cx="9114366" cy="4648200"/>
          </a:xfrm>
        </p:spPr>
        <p:txBody>
          <a:bodyPr>
            <a:normAutofit/>
          </a:bodyPr>
          <a:lstStyle/>
          <a:p>
            <a:pPr eaLnBrk="0" hangingPunct="0"/>
            <a:r>
              <a:rPr lang="en-US" sz="2400" b="1" dirty="0"/>
              <a:t>Reducing Outdoor </a:t>
            </a:r>
            <a:r>
              <a:rPr lang="en-US" sz="2400" b="1" dirty="0" smtClean="0"/>
              <a:t>Activities:</a:t>
            </a:r>
            <a:endParaRPr lang="en-US" sz="2400" dirty="0"/>
          </a:p>
          <a:p>
            <a:pPr lvl="1" eaLnBrk="0" hangingPunct="0"/>
            <a:r>
              <a:rPr lang="en-US" sz="2200" dirty="0" smtClean="0"/>
              <a:t>To </a:t>
            </a:r>
            <a:r>
              <a:rPr lang="en-US" sz="2200" dirty="0"/>
              <a:t>better protect individuals from the impacts of wildfire smoke exposure, all locations shall be prepared to comply with wildfire smoke regulations (CAL/OSHA Section 5141.1) including but not limited to </a:t>
            </a:r>
          </a:p>
          <a:p>
            <a:pPr lvl="2" eaLnBrk="0" hangingPunct="0"/>
            <a:r>
              <a:rPr lang="en-US" sz="1800" dirty="0"/>
              <a:t>Reduce exposure and harm by following Matrix on Page 2.</a:t>
            </a:r>
          </a:p>
          <a:p>
            <a:pPr lvl="2"/>
            <a:r>
              <a:rPr lang="en-US" sz="1800" dirty="0"/>
              <a:t>Distribution of N95 respirator to outdoor workers for use when the AQI is 150 or higher, mandatory use is required when the AQI is 500.  The district will provide N95 masks to employees expected to work outdoors over 15 minutes at any one time, or over 1 hour cumulative during their work shift.</a:t>
            </a:r>
            <a:endParaRPr lang="en-US" sz="1800" dirty="0" smtClean="0"/>
          </a:p>
        </p:txBody>
      </p:sp>
      <p:sp>
        <p:nvSpPr>
          <p:cNvPr id="4" name="Slide Number Placeholder 3"/>
          <p:cNvSpPr>
            <a:spLocks noGrp="1"/>
          </p:cNvSpPr>
          <p:nvPr>
            <p:ph type="sldNum" sz="quarter" idx="12"/>
          </p:nvPr>
        </p:nvSpPr>
        <p:spPr>
          <a:xfrm>
            <a:off x="8571613" y="6368084"/>
            <a:ext cx="683339" cy="305103"/>
          </a:xfrm>
        </p:spPr>
        <p:txBody>
          <a:bodyPr/>
          <a:lstStyle/>
          <a:p>
            <a:fld id="{6ACDFF67-9B38-45CF-9196-11D348A2D195}" type="slidenum">
              <a:rPr lang="en-US" smtClean="0"/>
              <a:t>21</a:t>
            </a:fld>
            <a:endParaRPr lang="en-US" dirty="0"/>
          </a:p>
        </p:txBody>
      </p:sp>
      <p:sp>
        <p:nvSpPr>
          <p:cNvPr id="6" name="TextBox 5"/>
          <p:cNvSpPr txBox="1"/>
          <p:nvPr/>
        </p:nvSpPr>
        <p:spPr>
          <a:xfrm>
            <a:off x="458259" y="6409815"/>
            <a:ext cx="9114366" cy="246221"/>
          </a:xfrm>
          <a:prstGeom prst="rect">
            <a:avLst/>
          </a:prstGeom>
          <a:noFill/>
        </p:spPr>
        <p:txBody>
          <a:bodyPr wrap="square" rtlCol="0">
            <a:spAutoFit/>
          </a:bodyPr>
          <a:lstStyle/>
          <a:p>
            <a:r>
              <a:rPr lang="en-US" sz="1000" b="1" i="1" dirty="0"/>
              <a:t>Source: California Environmental Protection Agency, Office of Environmental Health Hazard Assessment and Cal OSHA</a:t>
            </a:r>
            <a:endParaRPr lang="en-US" sz="1000" dirty="0"/>
          </a:p>
        </p:txBody>
      </p:sp>
    </p:spTree>
    <p:extLst>
      <p:ext uri="{BB962C8B-B14F-4D97-AF65-F5344CB8AC3E}">
        <p14:creationId xmlns:p14="http://schemas.microsoft.com/office/powerpoint/2010/main" val="1513582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59" y="457200"/>
            <a:ext cx="9114366" cy="828675"/>
          </a:xfrm>
        </p:spPr>
        <p:txBody>
          <a:bodyPr/>
          <a:lstStyle/>
          <a:p>
            <a:r>
              <a:rPr lang="en-US" dirty="0"/>
              <a:t>Guidance During Wildfire Smoke Events</a:t>
            </a:r>
          </a:p>
        </p:txBody>
      </p:sp>
      <p:sp>
        <p:nvSpPr>
          <p:cNvPr id="3" name="Content Placeholder 2"/>
          <p:cNvSpPr>
            <a:spLocks noGrp="1"/>
          </p:cNvSpPr>
          <p:nvPr>
            <p:ph idx="1"/>
          </p:nvPr>
        </p:nvSpPr>
        <p:spPr>
          <a:xfrm>
            <a:off x="458259" y="1438276"/>
            <a:ext cx="9114366" cy="4648200"/>
          </a:xfrm>
        </p:spPr>
        <p:txBody>
          <a:bodyPr>
            <a:normAutofit lnSpcReduction="10000"/>
          </a:bodyPr>
          <a:lstStyle/>
          <a:p>
            <a:pPr eaLnBrk="0" hangingPunct="0"/>
            <a:r>
              <a:rPr lang="en-US" sz="2000" b="1" dirty="0"/>
              <a:t>Improving Indoor Air Quality:</a:t>
            </a:r>
            <a:endParaRPr lang="en-US" sz="2000" dirty="0"/>
          </a:p>
          <a:p>
            <a:pPr lvl="1" eaLnBrk="0" hangingPunct="0"/>
            <a:r>
              <a:rPr lang="en-US" sz="1800" dirty="0" smtClean="0"/>
              <a:t>The </a:t>
            </a:r>
            <a:r>
              <a:rPr lang="en-US" sz="1800" dirty="0"/>
              <a:t>common advisory for wildfire smoke exposure is to stay indoors. </a:t>
            </a:r>
          </a:p>
          <a:p>
            <a:pPr lvl="1"/>
            <a:r>
              <a:rPr lang="en-US" sz="1800" dirty="0"/>
              <a:t>Exterior doors should not be propped "open" and large shop doors should remain closed during a wildfire event that is creating poor outside air quality.</a:t>
            </a:r>
          </a:p>
          <a:p>
            <a:pPr lvl="1"/>
            <a:r>
              <a:rPr lang="en-US" sz="1800" dirty="0"/>
              <a:t>Interior spaces may have smoke smell at times when outside air quality is very unhealthy.  The use of N95 masks is recommended during these times for those that are sensitive to these conditions.</a:t>
            </a:r>
          </a:p>
          <a:p>
            <a:pPr lvl="1"/>
            <a:r>
              <a:rPr lang="en-US" sz="1800" dirty="0"/>
              <a:t>HVAC air filters should be checked periodically to ensure proper system operation and schedule more frequent filter replacements.</a:t>
            </a:r>
          </a:p>
          <a:p>
            <a:pPr lvl="1"/>
            <a:r>
              <a:rPr lang="en-US" sz="1800" dirty="0"/>
              <a:t>Fire alarm systems, HVAC systems, and smoke detectors should be scheduled for cleaning and/or replacement in some cases after each wildfire season.  This will reduce the risk of nuisance smoke detector alarms that result in HVAC systems being shut down.</a:t>
            </a:r>
          </a:p>
          <a:p>
            <a:pPr lvl="1"/>
            <a:r>
              <a:rPr lang="en-US" sz="1800" dirty="0"/>
              <a:t>Building interior spaces should be "flushed out" with fresh outside air after a wildfire event has ended and/or after an extended period of poor air quality.</a:t>
            </a:r>
            <a:endParaRPr lang="en-US" sz="1800" dirty="0" smtClean="0"/>
          </a:p>
        </p:txBody>
      </p:sp>
      <p:sp>
        <p:nvSpPr>
          <p:cNvPr id="4" name="Slide Number Placeholder 3"/>
          <p:cNvSpPr>
            <a:spLocks noGrp="1"/>
          </p:cNvSpPr>
          <p:nvPr>
            <p:ph type="sldNum" sz="quarter" idx="12"/>
          </p:nvPr>
        </p:nvSpPr>
        <p:spPr>
          <a:xfrm>
            <a:off x="8571613" y="6368084"/>
            <a:ext cx="683339" cy="305103"/>
          </a:xfrm>
        </p:spPr>
        <p:txBody>
          <a:bodyPr/>
          <a:lstStyle/>
          <a:p>
            <a:fld id="{6ACDFF67-9B38-45CF-9196-11D348A2D195}" type="slidenum">
              <a:rPr lang="en-US" smtClean="0"/>
              <a:t>22</a:t>
            </a:fld>
            <a:endParaRPr lang="en-US" dirty="0"/>
          </a:p>
        </p:txBody>
      </p:sp>
      <p:sp>
        <p:nvSpPr>
          <p:cNvPr id="6" name="TextBox 5"/>
          <p:cNvSpPr txBox="1"/>
          <p:nvPr/>
        </p:nvSpPr>
        <p:spPr>
          <a:xfrm>
            <a:off x="458259" y="6409815"/>
            <a:ext cx="9114366" cy="246221"/>
          </a:xfrm>
          <a:prstGeom prst="rect">
            <a:avLst/>
          </a:prstGeom>
          <a:noFill/>
        </p:spPr>
        <p:txBody>
          <a:bodyPr wrap="square" rtlCol="0">
            <a:spAutoFit/>
          </a:bodyPr>
          <a:lstStyle/>
          <a:p>
            <a:r>
              <a:rPr lang="en-US" sz="1000" b="1" i="1" dirty="0"/>
              <a:t>Source: California Environmental Protection Agency, Office of Environmental Health Hazard Assessment and Cal OSHA</a:t>
            </a:r>
            <a:endParaRPr lang="en-US" sz="1000" dirty="0"/>
          </a:p>
        </p:txBody>
      </p:sp>
    </p:spTree>
    <p:extLst>
      <p:ext uri="{BB962C8B-B14F-4D97-AF65-F5344CB8AC3E}">
        <p14:creationId xmlns:p14="http://schemas.microsoft.com/office/powerpoint/2010/main" val="7354219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59" y="457200"/>
            <a:ext cx="9114366" cy="828675"/>
          </a:xfrm>
        </p:spPr>
        <p:txBody>
          <a:bodyPr/>
          <a:lstStyle/>
          <a:p>
            <a:r>
              <a:rPr lang="en-US" dirty="0"/>
              <a:t>Guidance During Wildfire Smoke Events</a:t>
            </a:r>
          </a:p>
        </p:txBody>
      </p:sp>
      <p:sp>
        <p:nvSpPr>
          <p:cNvPr id="3" name="Content Placeholder 2"/>
          <p:cNvSpPr>
            <a:spLocks noGrp="1"/>
          </p:cNvSpPr>
          <p:nvPr>
            <p:ph idx="1"/>
          </p:nvPr>
        </p:nvSpPr>
        <p:spPr>
          <a:xfrm>
            <a:off x="458259" y="1438276"/>
            <a:ext cx="9114366" cy="4648200"/>
          </a:xfrm>
        </p:spPr>
        <p:txBody>
          <a:bodyPr>
            <a:normAutofit fontScale="92500" lnSpcReduction="10000"/>
          </a:bodyPr>
          <a:lstStyle/>
          <a:p>
            <a:pPr eaLnBrk="0" hangingPunct="0"/>
            <a:r>
              <a:rPr lang="en-US" sz="2000" b="1" dirty="0"/>
              <a:t>AQI Based Decision Making Matrix:</a:t>
            </a:r>
            <a:endParaRPr lang="en-US" sz="2000" dirty="0"/>
          </a:p>
          <a:p>
            <a:pPr lvl="1" eaLnBrk="0" hangingPunct="0"/>
            <a:r>
              <a:rPr lang="en-US" sz="1800" dirty="0" smtClean="0"/>
              <a:t>The </a:t>
            </a:r>
            <a:r>
              <a:rPr lang="en-US" sz="1800" dirty="0"/>
              <a:t>decision to implement measures should be made at the local level with communication and coordination with District and sister college administration. The local level decision is based on the local county and/or the college administration.   The actions should be aligned with proven AQI-based health risks and impacts, in order to protect the college community. </a:t>
            </a:r>
          </a:p>
          <a:p>
            <a:pPr lvl="1" eaLnBrk="0" hangingPunct="0"/>
            <a:r>
              <a:rPr lang="en-US" sz="1800" dirty="0"/>
              <a:t>Employees who fall into sensitive groups should follow the district’s accommodation process.</a:t>
            </a:r>
          </a:p>
          <a:p>
            <a:pPr lvl="1" eaLnBrk="0" hangingPunct="0"/>
            <a:r>
              <a:rPr lang="en-US" sz="1800" dirty="0"/>
              <a:t>The matrix is intended for use in wildfire smoke conditions, which result in worsening and unhealthy air quality, it does not apply to direct threat of fire hazard. </a:t>
            </a:r>
          </a:p>
          <a:p>
            <a:pPr lvl="1" eaLnBrk="0" hangingPunct="0"/>
            <a:r>
              <a:rPr lang="en-US" sz="1800" dirty="0"/>
              <a:t>Actions for athletic events should follow the guidelines of the California Community College Athletic Association. </a:t>
            </a:r>
          </a:p>
          <a:p>
            <a:pPr lvl="1"/>
            <a:r>
              <a:rPr lang="en-US" sz="1800" dirty="0"/>
              <a:t>Outside groups renting District or College facilities should follow the guidelines established by the District and implemented by the College at the time of the event.</a:t>
            </a:r>
            <a:endParaRPr lang="en-US" sz="1800" dirty="0" smtClean="0"/>
          </a:p>
        </p:txBody>
      </p:sp>
      <p:sp>
        <p:nvSpPr>
          <p:cNvPr id="4" name="Slide Number Placeholder 3"/>
          <p:cNvSpPr>
            <a:spLocks noGrp="1"/>
          </p:cNvSpPr>
          <p:nvPr>
            <p:ph type="sldNum" sz="quarter" idx="12"/>
          </p:nvPr>
        </p:nvSpPr>
        <p:spPr>
          <a:xfrm>
            <a:off x="8571613" y="6368084"/>
            <a:ext cx="683339" cy="305103"/>
          </a:xfrm>
        </p:spPr>
        <p:txBody>
          <a:bodyPr/>
          <a:lstStyle/>
          <a:p>
            <a:fld id="{6ACDFF67-9B38-45CF-9196-11D348A2D195}" type="slidenum">
              <a:rPr lang="en-US" smtClean="0"/>
              <a:t>23</a:t>
            </a:fld>
            <a:endParaRPr lang="en-US" dirty="0"/>
          </a:p>
        </p:txBody>
      </p:sp>
      <p:sp>
        <p:nvSpPr>
          <p:cNvPr id="6" name="TextBox 5"/>
          <p:cNvSpPr txBox="1"/>
          <p:nvPr/>
        </p:nvSpPr>
        <p:spPr>
          <a:xfrm>
            <a:off x="458259" y="6409815"/>
            <a:ext cx="9114366" cy="246221"/>
          </a:xfrm>
          <a:prstGeom prst="rect">
            <a:avLst/>
          </a:prstGeom>
          <a:noFill/>
        </p:spPr>
        <p:txBody>
          <a:bodyPr wrap="square" rtlCol="0">
            <a:spAutoFit/>
          </a:bodyPr>
          <a:lstStyle/>
          <a:p>
            <a:r>
              <a:rPr lang="en-US" sz="1000" b="1" i="1" dirty="0"/>
              <a:t>Source: California Environmental Protection Agency, Office of Environmental Health Hazard Assessment and Cal OSHA</a:t>
            </a:r>
            <a:endParaRPr lang="en-US" sz="1000" dirty="0"/>
          </a:p>
        </p:txBody>
      </p:sp>
    </p:spTree>
    <p:extLst>
      <p:ext uri="{BB962C8B-B14F-4D97-AF65-F5344CB8AC3E}">
        <p14:creationId xmlns:p14="http://schemas.microsoft.com/office/powerpoint/2010/main" val="28712629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59" y="457200"/>
            <a:ext cx="9114366" cy="828675"/>
          </a:xfrm>
        </p:spPr>
        <p:txBody>
          <a:bodyPr/>
          <a:lstStyle/>
          <a:p>
            <a:r>
              <a:rPr lang="en-US" dirty="0"/>
              <a:t>Guidance During Wildfire Smoke Events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49573866"/>
              </p:ext>
            </p:extLst>
          </p:nvPr>
        </p:nvGraphicFramePr>
        <p:xfrm>
          <a:off x="458788" y="1903220"/>
          <a:ext cx="9113837" cy="4431692"/>
        </p:xfrm>
        <a:graphic>
          <a:graphicData uri="http://schemas.openxmlformats.org/drawingml/2006/table">
            <a:tbl>
              <a:tblPr bandRow="1">
                <a:tableStyleId>{5C22544A-7EE6-4342-B048-85BDC9FD1C3A}</a:tableStyleId>
              </a:tblPr>
              <a:tblGrid>
                <a:gridCol w="9113837">
                  <a:extLst>
                    <a:ext uri="{9D8B030D-6E8A-4147-A177-3AD203B41FA5}">
                      <a16:colId xmlns:a16="http://schemas.microsoft.com/office/drawing/2014/main" val="951744217"/>
                    </a:ext>
                  </a:extLst>
                </a:gridCol>
              </a:tblGrid>
              <a:tr h="838241">
                <a:tc>
                  <a:txBody>
                    <a:bodyPr/>
                    <a:lstStyle/>
                    <a:p>
                      <a:pPr algn="ctr" eaLnBrk="0" hangingPunct="0"/>
                      <a:r>
                        <a:rPr lang="en-US" sz="1200" b="1" kern="1200" dirty="0" smtClean="0">
                          <a:solidFill>
                            <a:schemeClr val="bg1"/>
                          </a:solidFill>
                          <a:effectLst/>
                          <a:latin typeface="+mn-lt"/>
                          <a:ea typeface="+mn-ea"/>
                          <a:cs typeface="+mn-cs"/>
                        </a:rPr>
                        <a:t>AQI above 100</a:t>
                      </a:r>
                      <a:endParaRPr lang="en-US" sz="1200" kern="1200" dirty="0" smtClean="0">
                        <a:solidFill>
                          <a:schemeClr val="bg1"/>
                        </a:solidFill>
                        <a:effectLst/>
                        <a:latin typeface="+mn-lt"/>
                        <a:ea typeface="+mn-ea"/>
                        <a:cs typeface="+mn-cs"/>
                      </a:endParaRPr>
                    </a:p>
                    <a:p>
                      <a:pPr algn="ctr" eaLnBrk="0" hangingPunct="0"/>
                      <a:r>
                        <a:rPr lang="en-US" sz="1200" kern="1200" dirty="0" smtClean="0">
                          <a:solidFill>
                            <a:schemeClr val="bg1"/>
                          </a:solidFill>
                          <a:effectLst/>
                          <a:latin typeface="+mn-lt"/>
                          <a:ea typeface="+mn-ea"/>
                          <a:cs typeface="+mn-cs"/>
                        </a:rPr>
                        <a:t>Air quality is “unhealthy for sensitive groups”.</a:t>
                      </a:r>
                    </a:p>
                    <a:p>
                      <a:pPr algn="ctr" eaLnBrk="0" hangingPunct="0"/>
                      <a:r>
                        <a:rPr lang="en-US" sz="1200" kern="1200" dirty="0" smtClean="0">
                          <a:solidFill>
                            <a:schemeClr val="bg1"/>
                          </a:solidFill>
                          <a:effectLst/>
                          <a:latin typeface="+mn-lt"/>
                          <a:ea typeface="+mn-ea"/>
                          <a:cs typeface="+mn-cs"/>
                        </a:rPr>
                        <a:t> </a:t>
                      </a:r>
                    </a:p>
                    <a:p>
                      <a:pPr algn="ctr"/>
                      <a:r>
                        <a:rPr lang="en-US" sz="1200" kern="1200" dirty="0" smtClean="0">
                          <a:solidFill>
                            <a:schemeClr val="bg1"/>
                          </a:solidFill>
                          <a:effectLst/>
                          <a:latin typeface="+mn-lt"/>
                          <a:ea typeface="+mn-ea"/>
                          <a:cs typeface="+mn-cs"/>
                        </a:rPr>
                        <a:t>Excuse students and employees with sensitivity to air pollution (e.g., asthma) from outdoor activities and physical education activities.</a:t>
                      </a:r>
                      <a:endParaRPr lang="en-US" sz="1200" dirty="0">
                        <a:solidFill>
                          <a:schemeClr val="bg1"/>
                        </a:solidFill>
                      </a:endParaRPr>
                    </a:p>
                  </a:txBody>
                  <a:tcPr>
                    <a:solidFill>
                      <a:srgbClr val="FF7D00"/>
                    </a:solidFill>
                  </a:tcPr>
                </a:tc>
                <a:extLst>
                  <a:ext uri="{0D108BD9-81ED-4DB2-BD59-A6C34878D82A}">
                    <a16:rowId xmlns:a16="http://schemas.microsoft.com/office/drawing/2014/main" val="4236356905"/>
                  </a:ext>
                </a:extLst>
              </a:tr>
              <a:tr h="838241">
                <a:tc>
                  <a:txBody>
                    <a:bodyPr/>
                    <a:lstStyle/>
                    <a:p>
                      <a:pPr algn="ctr" eaLnBrk="0" hangingPunct="0"/>
                      <a:r>
                        <a:rPr lang="en-US" sz="1200" b="1" kern="1200" dirty="0" smtClean="0">
                          <a:solidFill>
                            <a:schemeClr val="bg1"/>
                          </a:solidFill>
                          <a:effectLst/>
                          <a:latin typeface="+mn-lt"/>
                          <a:ea typeface="+mn-ea"/>
                          <a:cs typeface="+mn-cs"/>
                        </a:rPr>
                        <a:t>AQI above 150</a:t>
                      </a:r>
                      <a:endParaRPr lang="en-US" sz="1200" kern="1200" dirty="0" smtClean="0">
                        <a:solidFill>
                          <a:schemeClr val="bg1"/>
                        </a:solidFill>
                        <a:effectLst/>
                        <a:latin typeface="+mn-lt"/>
                        <a:ea typeface="+mn-ea"/>
                        <a:cs typeface="+mn-cs"/>
                      </a:endParaRPr>
                    </a:p>
                    <a:p>
                      <a:pPr algn="ctr" eaLnBrk="0" hangingPunct="0"/>
                      <a:r>
                        <a:rPr lang="en-US" sz="1200" kern="1200" dirty="0" smtClean="0">
                          <a:solidFill>
                            <a:schemeClr val="bg1"/>
                          </a:solidFill>
                          <a:effectLst/>
                          <a:latin typeface="+mn-lt"/>
                          <a:ea typeface="+mn-ea"/>
                          <a:cs typeface="+mn-cs"/>
                        </a:rPr>
                        <a:t>Air quality is “unhealthy for public &amp; more serious health effects to sensitive groups”.</a:t>
                      </a:r>
                    </a:p>
                    <a:p>
                      <a:pPr algn="ctr" eaLnBrk="0" hangingPunct="0"/>
                      <a:r>
                        <a:rPr lang="en-US" sz="1200" kern="1200" dirty="0" smtClean="0">
                          <a:solidFill>
                            <a:schemeClr val="bg1"/>
                          </a:solidFill>
                          <a:effectLst/>
                          <a:latin typeface="+mn-lt"/>
                          <a:ea typeface="+mn-ea"/>
                          <a:cs typeface="+mn-cs"/>
                        </a:rPr>
                        <a:t> </a:t>
                      </a:r>
                    </a:p>
                    <a:p>
                      <a:pPr algn="ctr"/>
                      <a:r>
                        <a:rPr lang="en-US" sz="1200" kern="1200" dirty="0" smtClean="0">
                          <a:solidFill>
                            <a:schemeClr val="bg1"/>
                          </a:solidFill>
                          <a:effectLst/>
                          <a:latin typeface="+mn-lt"/>
                          <a:ea typeface="+mn-ea"/>
                          <a:cs typeface="+mn-cs"/>
                        </a:rPr>
                        <a:t>Exercise indoors or limit vigorous outdoor activities to a maximum of 15 minutes.</a:t>
                      </a:r>
                      <a:endParaRPr lang="en-US" sz="1200" dirty="0">
                        <a:solidFill>
                          <a:schemeClr val="bg1"/>
                        </a:solidFill>
                      </a:endParaRPr>
                    </a:p>
                  </a:txBody>
                  <a:tcPr>
                    <a:solidFill>
                      <a:srgbClr val="FF0000"/>
                    </a:solidFill>
                  </a:tcPr>
                </a:tc>
                <a:extLst>
                  <a:ext uri="{0D108BD9-81ED-4DB2-BD59-A6C34878D82A}">
                    <a16:rowId xmlns:a16="http://schemas.microsoft.com/office/drawing/2014/main" val="2805790871"/>
                  </a:ext>
                </a:extLst>
              </a:tr>
              <a:tr h="1384919">
                <a:tc>
                  <a:txBody>
                    <a:bodyPr/>
                    <a:lstStyle/>
                    <a:p>
                      <a:pPr algn="ctr" eaLnBrk="0" hangingPunct="0"/>
                      <a:r>
                        <a:rPr lang="en-US" sz="1200" b="1" kern="1200" dirty="0" smtClean="0">
                          <a:solidFill>
                            <a:schemeClr val="bg1"/>
                          </a:solidFill>
                          <a:effectLst/>
                          <a:latin typeface="+mn-lt"/>
                          <a:ea typeface="+mn-ea"/>
                          <a:cs typeface="+mn-cs"/>
                        </a:rPr>
                        <a:t>AQI above 200</a:t>
                      </a:r>
                      <a:endParaRPr lang="en-US" sz="1200" kern="1200" dirty="0" smtClean="0">
                        <a:solidFill>
                          <a:schemeClr val="bg1"/>
                        </a:solidFill>
                        <a:effectLst/>
                        <a:latin typeface="+mn-lt"/>
                        <a:ea typeface="+mn-ea"/>
                        <a:cs typeface="+mn-cs"/>
                      </a:endParaRPr>
                    </a:p>
                    <a:p>
                      <a:pPr algn="ctr" eaLnBrk="0" hangingPunct="0"/>
                      <a:r>
                        <a:rPr lang="en-US" sz="1200" kern="1200" dirty="0" smtClean="0">
                          <a:solidFill>
                            <a:schemeClr val="bg1"/>
                          </a:solidFill>
                          <a:effectLst/>
                          <a:latin typeface="+mn-lt"/>
                          <a:ea typeface="+mn-ea"/>
                          <a:cs typeface="+mn-cs"/>
                        </a:rPr>
                        <a:t>Air quality is “very unhealthy – Risk of health effects is increased for everyone”.</a:t>
                      </a:r>
                    </a:p>
                    <a:p>
                      <a:pPr algn="ctr" eaLnBrk="0" hangingPunct="0"/>
                      <a:r>
                        <a:rPr lang="en-US" sz="1200" kern="1200" dirty="0" smtClean="0">
                          <a:solidFill>
                            <a:schemeClr val="bg1"/>
                          </a:solidFill>
                          <a:effectLst/>
                          <a:latin typeface="+mn-lt"/>
                          <a:ea typeface="+mn-ea"/>
                          <a:cs typeface="+mn-cs"/>
                        </a:rPr>
                        <a:t> </a:t>
                      </a:r>
                    </a:p>
                    <a:p>
                      <a:pPr algn="ctr" eaLnBrk="0" hangingPunct="0"/>
                      <a:r>
                        <a:rPr lang="en-US" sz="1200" kern="1200" dirty="0" smtClean="0">
                          <a:solidFill>
                            <a:schemeClr val="bg1"/>
                          </a:solidFill>
                          <a:effectLst/>
                          <a:latin typeface="+mn-lt"/>
                          <a:ea typeface="+mn-ea"/>
                          <a:cs typeface="+mn-cs"/>
                        </a:rPr>
                        <a:t>Move all activities indoors or re-schedule outdoor events. </a:t>
                      </a:r>
                    </a:p>
                    <a:p>
                      <a:pPr algn="ctr" eaLnBrk="0" hangingPunct="0"/>
                      <a:r>
                        <a:rPr lang="en-US" sz="1200" kern="1200" dirty="0" smtClean="0">
                          <a:solidFill>
                            <a:schemeClr val="bg1"/>
                          </a:solidFill>
                          <a:effectLst/>
                          <a:latin typeface="+mn-lt"/>
                          <a:ea typeface="+mn-ea"/>
                          <a:cs typeface="+mn-cs"/>
                        </a:rPr>
                        <a:t> </a:t>
                      </a:r>
                    </a:p>
                    <a:p>
                      <a:pPr algn="ctr" eaLnBrk="0" hangingPunct="0"/>
                      <a:r>
                        <a:rPr lang="en-US" sz="1200" kern="1200" dirty="0" smtClean="0">
                          <a:solidFill>
                            <a:schemeClr val="bg1"/>
                          </a:solidFill>
                          <a:effectLst/>
                          <a:latin typeface="+mn-lt"/>
                          <a:ea typeface="+mn-ea"/>
                          <a:cs typeface="+mn-cs"/>
                        </a:rPr>
                        <a:t>If appropriate, move operations remotely and/or close the campus</a:t>
                      </a:r>
                    </a:p>
                    <a:p>
                      <a:pPr algn="ctr"/>
                      <a:r>
                        <a:rPr lang="en-US" sz="1200" kern="1200" dirty="0" smtClean="0">
                          <a:solidFill>
                            <a:schemeClr val="bg1"/>
                          </a:solidFill>
                          <a:effectLst/>
                          <a:latin typeface="+mn-lt"/>
                          <a:ea typeface="+mn-ea"/>
                          <a:cs typeface="+mn-cs"/>
                        </a:rPr>
                        <a:t> (if current or forecasted air quality is expected to be above 200)</a:t>
                      </a:r>
                      <a:endParaRPr lang="en-US" sz="1200" dirty="0">
                        <a:solidFill>
                          <a:schemeClr val="bg1"/>
                        </a:solidFill>
                      </a:endParaRPr>
                    </a:p>
                  </a:txBody>
                  <a:tcPr>
                    <a:solidFill>
                      <a:srgbClr val="8F3E96"/>
                    </a:solidFill>
                  </a:tcPr>
                </a:tc>
                <a:extLst>
                  <a:ext uri="{0D108BD9-81ED-4DB2-BD59-A6C34878D82A}">
                    <a16:rowId xmlns:a16="http://schemas.microsoft.com/office/drawing/2014/main" val="3252909470"/>
                  </a:ext>
                </a:extLst>
              </a:tr>
              <a:tr h="1202692">
                <a:tc>
                  <a:txBody>
                    <a:bodyPr/>
                    <a:lstStyle/>
                    <a:p>
                      <a:pPr algn="ctr"/>
                      <a:r>
                        <a:rPr lang="en-US" sz="1200" dirty="0" smtClean="0">
                          <a:solidFill>
                            <a:schemeClr val="bg1"/>
                          </a:solidFill>
                        </a:rPr>
                        <a:t>AQI above 300</a:t>
                      </a:r>
                    </a:p>
                    <a:p>
                      <a:pPr algn="ctr"/>
                      <a:r>
                        <a:rPr lang="en-US" sz="1200" dirty="0" smtClean="0">
                          <a:solidFill>
                            <a:schemeClr val="bg1"/>
                          </a:solidFill>
                        </a:rPr>
                        <a:t>Air quality is "hazardous".  Emergency conditions: everyone is likely to be affected.</a:t>
                      </a:r>
                    </a:p>
                    <a:p>
                      <a:pPr algn="ctr"/>
                      <a:endParaRPr lang="en-US" sz="1200" dirty="0" smtClean="0">
                        <a:solidFill>
                          <a:schemeClr val="bg1"/>
                        </a:solidFill>
                      </a:endParaRPr>
                    </a:p>
                    <a:p>
                      <a:pPr algn="ctr"/>
                      <a:r>
                        <a:rPr lang="en-US" sz="1200" dirty="0" smtClean="0">
                          <a:solidFill>
                            <a:schemeClr val="bg1"/>
                          </a:solidFill>
                        </a:rPr>
                        <a:t>If appropriate, move operations remotely and/or close the campus</a:t>
                      </a:r>
                    </a:p>
                    <a:p>
                      <a:pPr algn="ctr"/>
                      <a:r>
                        <a:rPr lang="en-US" sz="1200" dirty="0" smtClean="0">
                          <a:solidFill>
                            <a:schemeClr val="bg1"/>
                          </a:solidFill>
                        </a:rPr>
                        <a:t> (if current or forecasted air quality is expected to be above 300)</a:t>
                      </a:r>
                    </a:p>
                  </a:txBody>
                  <a:tcPr>
                    <a:solidFill>
                      <a:srgbClr val="7D0022"/>
                    </a:solidFill>
                  </a:tcPr>
                </a:tc>
                <a:extLst>
                  <a:ext uri="{0D108BD9-81ED-4DB2-BD59-A6C34878D82A}">
                    <a16:rowId xmlns:a16="http://schemas.microsoft.com/office/drawing/2014/main" val="3403836156"/>
                  </a:ext>
                </a:extLst>
              </a:tr>
            </a:tbl>
          </a:graphicData>
        </a:graphic>
      </p:graphicFrame>
      <p:sp>
        <p:nvSpPr>
          <p:cNvPr id="4" name="Slide Number Placeholder 3"/>
          <p:cNvSpPr>
            <a:spLocks noGrp="1"/>
          </p:cNvSpPr>
          <p:nvPr>
            <p:ph type="sldNum" sz="quarter" idx="12"/>
          </p:nvPr>
        </p:nvSpPr>
        <p:spPr>
          <a:xfrm>
            <a:off x="8571613" y="6368084"/>
            <a:ext cx="683339" cy="305103"/>
          </a:xfrm>
        </p:spPr>
        <p:txBody>
          <a:bodyPr/>
          <a:lstStyle/>
          <a:p>
            <a:fld id="{6ACDFF67-9B38-45CF-9196-11D348A2D195}" type="slidenum">
              <a:rPr lang="en-US" smtClean="0"/>
              <a:t>24</a:t>
            </a:fld>
            <a:endParaRPr lang="en-US" dirty="0"/>
          </a:p>
        </p:txBody>
      </p:sp>
      <p:sp>
        <p:nvSpPr>
          <p:cNvPr id="5" name="TextBox 4"/>
          <p:cNvSpPr txBox="1"/>
          <p:nvPr/>
        </p:nvSpPr>
        <p:spPr>
          <a:xfrm>
            <a:off x="458259" y="6409815"/>
            <a:ext cx="9114366" cy="246221"/>
          </a:xfrm>
          <a:prstGeom prst="rect">
            <a:avLst/>
          </a:prstGeom>
          <a:noFill/>
        </p:spPr>
        <p:txBody>
          <a:bodyPr wrap="square" rtlCol="0">
            <a:spAutoFit/>
          </a:bodyPr>
          <a:lstStyle/>
          <a:p>
            <a:r>
              <a:rPr lang="en-US" sz="1000" b="1" i="1" dirty="0"/>
              <a:t>Source: California Environmental Protection Agency, Office of Environmental Health Hazard Assessment and Cal OSHA</a:t>
            </a:r>
            <a:endParaRPr lang="en-US" sz="1000" dirty="0"/>
          </a:p>
        </p:txBody>
      </p:sp>
      <p:sp>
        <p:nvSpPr>
          <p:cNvPr id="9" name="TextBox 8"/>
          <p:cNvSpPr txBox="1"/>
          <p:nvPr/>
        </p:nvSpPr>
        <p:spPr>
          <a:xfrm>
            <a:off x="458259" y="1256890"/>
            <a:ext cx="9114366" cy="646331"/>
          </a:xfrm>
          <a:prstGeom prst="rect">
            <a:avLst/>
          </a:prstGeom>
          <a:noFill/>
        </p:spPr>
        <p:txBody>
          <a:bodyPr wrap="square" rtlCol="0">
            <a:spAutoFit/>
          </a:bodyPr>
          <a:lstStyle/>
          <a:p>
            <a:r>
              <a:rPr lang="en-US" b="1" dirty="0"/>
              <a:t>The District standardizes on use of the US EPA Air Now Website as the official source of AQI information:</a:t>
            </a:r>
            <a:endParaRPr lang="en-US" dirty="0"/>
          </a:p>
        </p:txBody>
      </p:sp>
    </p:spTree>
    <p:extLst>
      <p:ext uri="{BB962C8B-B14F-4D97-AF65-F5344CB8AC3E}">
        <p14:creationId xmlns:p14="http://schemas.microsoft.com/office/powerpoint/2010/main" val="2599738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59" y="457200"/>
            <a:ext cx="9114366" cy="1320800"/>
          </a:xfrm>
        </p:spPr>
        <p:txBody>
          <a:bodyPr/>
          <a:lstStyle/>
          <a:p>
            <a:r>
              <a:rPr lang="en-US" dirty="0"/>
              <a:t>Update: Data Integrity Project</a:t>
            </a:r>
          </a:p>
        </p:txBody>
      </p:sp>
      <p:sp>
        <p:nvSpPr>
          <p:cNvPr id="3" name="Content Placeholder 2"/>
          <p:cNvSpPr>
            <a:spLocks noGrp="1"/>
          </p:cNvSpPr>
          <p:nvPr>
            <p:ph idx="1"/>
          </p:nvPr>
        </p:nvSpPr>
        <p:spPr>
          <a:xfrm>
            <a:off x="458259" y="1169895"/>
            <a:ext cx="9114366" cy="5503292"/>
          </a:xfrm>
        </p:spPr>
        <p:txBody>
          <a:bodyPr>
            <a:normAutofit fontScale="92500" lnSpcReduction="10000"/>
          </a:bodyPr>
          <a:lstStyle/>
          <a:p>
            <a:r>
              <a:rPr lang="en-US" sz="2000" dirty="0"/>
              <a:t>Completed </a:t>
            </a:r>
            <a:r>
              <a:rPr lang="en-US" sz="2000" b="1" u="sng" dirty="0"/>
              <a:t>47 interviews with 99 employees</a:t>
            </a:r>
            <a:r>
              <a:rPr lang="en-US" sz="2000" dirty="0"/>
              <a:t> at both colleges and the district office</a:t>
            </a:r>
          </a:p>
          <a:p>
            <a:r>
              <a:rPr lang="en-US" sz="2000" dirty="0"/>
              <a:t>Steering Committee meeting on Sept 15 to review initial findings and give feedback</a:t>
            </a:r>
          </a:p>
          <a:p>
            <a:r>
              <a:rPr lang="en-US" sz="2000" dirty="0"/>
              <a:t>Working on completing process flows, fit/gap analysis, and recommendations for improvement</a:t>
            </a:r>
          </a:p>
          <a:p>
            <a:pPr fontAlgn="base"/>
            <a:r>
              <a:rPr lang="en-US" sz="2000" dirty="0"/>
              <a:t>A </a:t>
            </a:r>
            <a:r>
              <a:rPr lang="en-US" sz="2000" b="1" u="sng" dirty="0"/>
              <a:t>BIG thank you</a:t>
            </a:r>
            <a:r>
              <a:rPr lang="en-US" sz="2000" dirty="0"/>
              <a:t> to the follow departments for providing feedback about their process flows:</a:t>
            </a:r>
            <a:r>
              <a:rPr lang="en-US" dirty="0"/>
              <a:t> </a:t>
            </a:r>
          </a:p>
          <a:p>
            <a:pPr lvl="1" fontAlgn="base"/>
            <a:r>
              <a:rPr lang="en-US" dirty="0"/>
              <a:t>YC DSPS</a:t>
            </a:r>
          </a:p>
          <a:p>
            <a:pPr lvl="1" fontAlgn="base"/>
            <a:r>
              <a:rPr lang="en-US" dirty="0"/>
              <a:t>WCC EOPS/CalWORKs</a:t>
            </a:r>
          </a:p>
          <a:p>
            <a:pPr lvl="1" fontAlgn="base"/>
            <a:r>
              <a:rPr lang="en-US" dirty="0"/>
              <a:t>YC Special Populations</a:t>
            </a:r>
          </a:p>
          <a:p>
            <a:pPr lvl="1" fontAlgn="base"/>
            <a:r>
              <a:rPr lang="en-US" dirty="0"/>
              <a:t>District Registrar</a:t>
            </a:r>
          </a:p>
          <a:p>
            <a:pPr lvl="1" fontAlgn="base"/>
            <a:r>
              <a:rPr lang="en-US" dirty="0"/>
              <a:t>YC A&amp;R</a:t>
            </a:r>
          </a:p>
          <a:p>
            <a:pPr lvl="1" fontAlgn="base"/>
            <a:r>
              <a:rPr lang="en-US" dirty="0"/>
              <a:t>YC Tutoring</a:t>
            </a:r>
          </a:p>
          <a:p>
            <a:pPr lvl="1" fontAlgn="base"/>
            <a:r>
              <a:rPr lang="en-US" dirty="0"/>
              <a:t>IT</a:t>
            </a:r>
          </a:p>
          <a:p>
            <a:r>
              <a:rPr lang="en-US" sz="2000" dirty="0"/>
              <a:t>Next Steering Committee meeting October 20</a:t>
            </a:r>
          </a:p>
          <a:p>
            <a:endParaRPr lang="en-US" sz="2000" dirty="0"/>
          </a:p>
        </p:txBody>
      </p:sp>
      <p:sp>
        <p:nvSpPr>
          <p:cNvPr id="4" name="Slide Number Placeholder 3"/>
          <p:cNvSpPr>
            <a:spLocks noGrp="1"/>
          </p:cNvSpPr>
          <p:nvPr>
            <p:ph type="sldNum" sz="quarter" idx="12"/>
          </p:nvPr>
        </p:nvSpPr>
        <p:spPr>
          <a:xfrm>
            <a:off x="8571613" y="6368084"/>
            <a:ext cx="683339" cy="305103"/>
          </a:xfrm>
        </p:spPr>
        <p:txBody>
          <a:bodyPr/>
          <a:lstStyle/>
          <a:p>
            <a:fld id="{6ACDFF67-9B38-45CF-9196-11D348A2D195}" type="slidenum">
              <a:rPr lang="en-US" smtClean="0"/>
              <a:t>25</a:t>
            </a:fld>
            <a:endParaRPr lang="en-US" dirty="0"/>
          </a:p>
        </p:txBody>
      </p:sp>
    </p:spTree>
    <p:extLst>
      <p:ext uri="{BB962C8B-B14F-4D97-AF65-F5344CB8AC3E}">
        <p14:creationId xmlns:p14="http://schemas.microsoft.com/office/powerpoint/2010/main" val="27743050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912D2-AECD-46A6-8853-0F9D5CA161FA}"/>
              </a:ext>
            </a:extLst>
          </p:cNvPr>
          <p:cNvSpPr>
            <a:spLocks noGrp="1"/>
          </p:cNvSpPr>
          <p:nvPr>
            <p:ph type="title"/>
          </p:nvPr>
        </p:nvSpPr>
        <p:spPr>
          <a:xfrm>
            <a:off x="677334" y="609600"/>
            <a:ext cx="9147386" cy="1320800"/>
          </a:xfrm>
        </p:spPr>
        <p:txBody>
          <a:bodyPr vert="horz" lIns="91440" tIns="45720" rIns="91440" bIns="45720" rtlCol="0" anchor="t">
            <a:normAutofit/>
          </a:bodyPr>
          <a:lstStyle/>
          <a:p>
            <a:r>
              <a:rPr lang="en-US" kern="1200" dirty="0">
                <a:latin typeface="+mj-lt"/>
                <a:ea typeface="+mj-ea"/>
                <a:cs typeface="+mj-cs"/>
              </a:rPr>
              <a:t>Catapult </a:t>
            </a:r>
            <a:r>
              <a:rPr lang="en-US" kern="1200" dirty="0" smtClean="0">
                <a:latin typeface="+mj-lt"/>
                <a:ea typeface="+mj-ea"/>
                <a:cs typeface="+mj-cs"/>
              </a:rPr>
              <a:t>Emergency </a:t>
            </a:r>
            <a:r>
              <a:rPr lang="en-US" kern="1200" dirty="0">
                <a:latin typeface="+mj-lt"/>
                <a:ea typeface="+mj-ea"/>
                <a:cs typeface="+mj-cs"/>
              </a:rPr>
              <a:t>Management System</a:t>
            </a:r>
          </a:p>
        </p:txBody>
      </p:sp>
      <p:sp>
        <p:nvSpPr>
          <p:cNvPr id="27" name="Content Placeholder 2">
            <a:extLst>
              <a:ext uri="{FF2B5EF4-FFF2-40B4-BE49-F238E27FC236}">
                <a16:creationId xmlns:a16="http://schemas.microsoft.com/office/drawing/2014/main" id="{DB339F41-45AC-4490-9C96-37EDF9422BDF}"/>
              </a:ext>
            </a:extLst>
          </p:cNvPr>
          <p:cNvSpPr>
            <a:spLocks noGrp="1"/>
          </p:cNvSpPr>
          <p:nvPr>
            <p:ph sz="half" idx="1"/>
          </p:nvPr>
        </p:nvSpPr>
        <p:spPr>
          <a:xfrm>
            <a:off x="677334" y="2160589"/>
            <a:ext cx="8151356" cy="3880772"/>
          </a:xfrm>
        </p:spPr>
        <p:txBody>
          <a:bodyPr vert="horz" lIns="91440" tIns="45720" rIns="91440" bIns="45720" rtlCol="0">
            <a:normAutofit/>
          </a:bodyPr>
          <a:lstStyle/>
          <a:p>
            <a:r>
              <a:rPr lang="en-US" sz="2400" dirty="0"/>
              <a:t>CatapultEMS is not an app, so there is no software to install.</a:t>
            </a:r>
          </a:p>
          <a:p>
            <a:r>
              <a:rPr lang="en-US" sz="2400" dirty="0"/>
              <a:t>Cell phone is NOT required and it is optional</a:t>
            </a:r>
          </a:p>
          <a:p>
            <a:r>
              <a:rPr lang="en-US" sz="2400" dirty="0"/>
              <a:t>Your GPS location is only acquired when reporting an incident and during a Code Red.</a:t>
            </a:r>
          </a:p>
          <a:p>
            <a:r>
              <a:rPr lang="en-US" sz="2400" dirty="0"/>
              <a:t>A Safety Team member can create a Code Yellow or a Code Red at ANY point.</a:t>
            </a:r>
          </a:p>
        </p:txBody>
      </p:sp>
      <p:sp>
        <p:nvSpPr>
          <p:cNvPr id="3" name="TextBox 2">
            <a:extLst>
              <a:ext uri="{FF2B5EF4-FFF2-40B4-BE49-F238E27FC236}">
                <a16:creationId xmlns:a16="http://schemas.microsoft.com/office/drawing/2014/main" id="{626B96BB-F63B-48E9-9E06-643F659E79F7}"/>
              </a:ext>
            </a:extLst>
          </p:cNvPr>
          <p:cNvSpPr txBox="1"/>
          <p:nvPr/>
        </p:nvSpPr>
        <p:spPr>
          <a:xfrm>
            <a:off x="2541982" y="5506048"/>
            <a:ext cx="4184034" cy="535314"/>
          </a:xfrm>
          <a:prstGeom prst="rect">
            <a:avLst/>
          </a:prstGeom>
        </p:spPr>
        <p:txBody>
          <a:bodyPr vert="horz" lIns="91440" tIns="45720" rIns="91440" bIns="45720" rtlCol="0">
            <a:normAutofit/>
          </a:bodyPr>
          <a:lstStyle/>
          <a:p>
            <a:pPr>
              <a:spcBef>
                <a:spcPts val="1000"/>
              </a:spcBef>
              <a:buClr>
                <a:schemeClr val="accent1"/>
              </a:buClr>
              <a:buSzPct val="80000"/>
            </a:pPr>
            <a:r>
              <a:rPr lang="en-US" sz="2800" dirty="0">
                <a:solidFill>
                  <a:schemeClr val="tx1">
                    <a:lumMod val="75000"/>
                    <a:lumOff val="25000"/>
                  </a:schemeClr>
                </a:solidFill>
                <a:hlinkClick r:id="rId3">
                  <a:extLst>
                    <a:ext uri="{A12FA001-AC4F-418D-AE19-62706E023703}">
                      <ahyp:hlinkClr xmlns="" xmlns:ahyp="http://schemas.microsoft.com/office/drawing/2018/hyperlinkcolor" val="tx"/>
                    </a:ext>
                  </a:extLst>
                </a:hlinkClick>
              </a:rPr>
              <a:t>www.catapultems.com</a:t>
            </a:r>
            <a:endParaRPr lang="en-US" sz="2800" dirty="0">
              <a:solidFill>
                <a:schemeClr val="tx1">
                  <a:lumMod val="75000"/>
                  <a:lumOff val="25000"/>
                </a:schemeClr>
              </a:solidFill>
            </a:endParaRPr>
          </a:p>
        </p:txBody>
      </p:sp>
      <p:sp>
        <p:nvSpPr>
          <p:cNvPr id="32" name="Slide Number Placeholder 4">
            <a:extLst>
              <a:ext uri="{FF2B5EF4-FFF2-40B4-BE49-F238E27FC236}">
                <a16:creationId xmlns:a16="http://schemas.microsoft.com/office/drawing/2014/main" id="{C13B9280-9671-4A64-834A-0BAEF98AC2F4}"/>
              </a:ext>
            </a:extLst>
          </p:cNvPr>
          <p:cNvSpPr>
            <a:spLocks noGrp="1"/>
          </p:cNvSpPr>
          <p:nvPr>
            <p:ph type="sldNum" sz="quarter" idx="12"/>
          </p:nvPr>
        </p:nvSpPr>
        <p:spPr>
          <a:xfrm>
            <a:off x="8590663" y="6041362"/>
            <a:ext cx="683339" cy="365125"/>
          </a:xfrm>
        </p:spPr>
        <p:txBody>
          <a:bodyPr/>
          <a:lstStyle/>
          <a:p>
            <a:pPr>
              <a:spcAft>
                <a:spcPts val="600"/>
              </a:spcAft>
            </a:pPr>
            <a:fld id="{6ACDFF67-9B38-45CF-9196-11D348A2D195}" type="slidenum">
              <a:rPr lang="en-US" smtClean="0"/>
              <a:pPr>
                <a:spcAft>
                  <a:spcPts val="600"/>
                </a:spcAft>
              </a:pPr>
              <a:t>26</a:t>
            </a:fld>
            <a:endParaRPr lang="en-US"/>
          </a:p>
        </p:txBody>
      </p:sp>
    </p:spTree>
    <p:extLst>
      <p:ext uri="{BB962C8B-B14F-4D97-AF65-F5344CB8AC3E}">
        <p14:creationId xmlns:p14="http://schemas.microsoft.com/office/powerpoint/2010/main" val="4085695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B1619-9FBA-4A0C-8002-1209B7D5EC8A}"/>
              </a:ext>
            </a:extLst>
          </p:cNvPr>
          <p:cNvSpPr>
            <a:spLocks noGrp="1"/>
          </p:cNvSpPr>
          <p:nvPr>
            <p:ph type="title"/>
          </p:nvPr>
        </p:nvSpPr>
        <p:spPr/>
        <p:txBody>
          <a:bodyPr/>
          <a:lstStyle/>
          <a:p>
            <a:r>
              <a:rPr lang="en-US" dirty="0"/>
              <a:t>Verify your cell phone emergency contact info is in Colleague</a:t>
            </a:r>
          </a:p>
        </p:txBody>
      </p:sp>
      <p:pic>
        <p:nvPicPr>
          <p:cNvPr id="6" name="Picture 5">
            <a:extLst>
              <a:ext uri="{FF2B5EF4-FFF2-40B4-BE49-F238E27FC236}">
                <a16:creationId xmlns:a16="http://schemas.microsoft.com/office/drawing/2014/main" id="{FA664C13-AD2C-40AE-81AC-9B4A2514D098}"/>
              </a:ext>
            </a:extLst>
          </p:cNvPr>
          <p:cNvPicPr>
            <a:picLocks noChangeAspect="1"/>
          </p:cNvPicPr>
          <p:nvPr/>
        </p:nvPicPr>
        <p:blipFill>
          <a:blip r:embed="rId2"/>
          <a:stretch>
            <a:fillRect/>
          </a:stretch>
        </p:blipFill>
        <p:spPr>
          <a:xfrm>
            <a:off x="698090" y="1873344"/>
            <a:ext cx="6888885" cy="4316063"/>
          </a:xfrm>
          <a:prstGeom prst="rect">
            <a:avLst/>
          </a:prstGeom>
        </p:spPr>
      </p:pic>
      <p:pic>
        <p:nvPicPr>
          <p:cNvPr id="7" name="Content Placeholder 6">
            <a:extLst>
              <a:ext uri="{FF2B5EF4-FFF2-40B4-BE49-F238E27FC236}">
                <a16:creationId xmlns:a16="http://schemas.microsoft.com/office/drawing/2014/main" id="{4E844319-11AC-4C4A-966D-E47455B9A980}"/>
              </a:ext>
            </a:extLst>
          </p:cNvPr>
          <p:cNvPicPr>
            <a:picLocks noGrp="1" noChangeAspect="1"/>
          </p:cNvPicPr>
          <p:nvPr>
            <p:ph idx="1"/>
          </p:nvPr>
        </p:nvPicPr>
        <p:blipFill rotWithShape="1">
          <a:blip r:embed="rId3"/>
          <a:srcRect r="2007"/>
          <a:stretch/>
        </p:blipFill>
        <p:spPr>
          <a:xfrm>
            <a:off x="5122605" y="1991330"/>
            <a:ext cx="6888885" cy="4691763"/>
          </a:xfrm>
          <a:prstGeom prst="rect">
            <a:avLst/>
          </a:prstGeom>
        </p:spPr>
      </p:pic>
    </p:spTree>
    <p:extLst>
      <p:ext uri="{BB962C8B-B14F-4D97-AF65-F5344CB8AC3E}">
        <p14:creationId xmlns:p14="http://schemas.microsoft.com/office/powerpoint/2010/main" val="4280716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3ECC5E-88F6-4DDA-820B-1D59111BFC7D}"/>
              </a:ext>
            </a:extLst>
          </p:cNvPr>
          <p:cNvSpPr>
            <a:spLocks noGrp="1"/>
          </p:cNvSpPr>
          <p:nvPr>
            <p:ph type="sldNum" sz="quarter" idx="12"/>
          </p:nvPr>
        </p:nvSpPr>
        <p:spPr/>
        <p:txBody>
          <a:bodyPr/>
          <a:lstStyle/>
          <a:p>
            <a:fld id="{6ACDFF67-9B38-45CF-9196-11D348A2D195}" type="slidenum">
              <a:rPr lang="en-US" smtClean="0"/>
              <a:t>28</a:t>
            </a:fld>
            <a:endParaRPr lang="en-US" dirty="0"/>
          </a:p>
        </p:txBody>
      </p:sp>
      <p:sp>
        <p:nvSpPr>
          <p:cNvPr id="11" name="Content Placeholder 10">
            <a:extLst>
              <a:ext uri="{FF2B5EF4-FFF2-40B4-BE49-F238E27FC236}">
                <a16:creationId xmlns:a16="http://schemas.microsoft.com/office/drawing/2014/main" id="{FB6A3647-70BE-4495-9A9F-9F60370A95B7}"/>
              </a:ext>
            </a:extLst>
          </p:cNvPr>
          <p:cNvSpPr>
            <a:spLocks noGrp="1"/>
          </p:cNvSpPr>
          <p:nvPr>
            <p:ph idx="1"/>
          </p:nvPr>
        </p:nvSpPr>
        <p:spPr/>
        <p:txBody>
          <a:bodyPr/>
          <a:lstStyle/>
          <a:p>
            <a:endParaRPr lang="en-US"/>
          </a:p>
        </p:txBody>
      </p:sp>
      <p:pic>
        <p:nvPicPr>
          <p:cNvPr id="12" name="Picture 11">
            <a:extLst>
              <a:ext uri="{FF2B5EF4-FFF2-40B4-BE49-F238E27FC236}">
                <a16:creationId xmlns:a16="http://schemas.microsoft.com/office/drawing/2014/main" id="{CAAE08D1-42B7-4A08-98BA-661E30BA2F3E}"/>
              </a:ext>
            </a:extLst>
          </p:cNvPr>
          <p:cNvPicPr>
            <a:picLocks noChangeAspect="1"/>
          </p:cNvPicPr>
          <p:nvPr/>
        </p:nvPicPr>
        <p:blipFill>
          <a:blip r:embed="rId2"/>
          <a:stretch>
            <a:fillRect/>
          </a:stretch>
        </p:blipFill>
        <p:spPr>
          <a:xfrm>
            <a:off x="489740" y="566589"/>
            <a:ext cx="11212520" cy="5724821"/>
          </a:xfrm>
          <a:prstGeom prst="rect">
            <a:avLst/>
          </a:prstGeom>
          <a:ln>
            <a:solidFill>
              <a:schemeClr val="bg1"/>
            </a:solidFill>
          </a:ln>
        </p:spPr>
      </p:pic>
    </p:spTree>
    <p:extLst>
      <p:ext uri="{BB962C8B-B14F-4D97-AF65-F5344CB8AC3E}">
        <p14:creationId xmlns:p14="http://schemas.microsoft.com/office/powerpoint/2010/main" val="35020091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59" y="457200"/>
            <a:ext cx="9114366" cy="1320800"/>
          </a:xfrm>
        </p:spPr>
        <p:txBody>
          <a:bodyPr/>
          <a:lstStyle/>
          <a:p>
            <a:r>
              <a:rPr lang="en-US" dirty="0"/>
              <a:t>Catpultems.com</a:t>
            </a:r>
          </a:p>
        </p:txBody>
      </p:sp>
      <p:sp>
        <p:nvSpPr>
          <p:cNvPr id="4" name="Slide Number Placeholder 3"/>
          <p:cNvSpPr>
            <a:spLocks noGrp="1"/>
          </p:cNvSpPr>
          <p:nvPr>
            <p:ph type="sldNum" sz="quarter" idx="12"/>
          </p:nvPr>
        </p:nvSpPr>
        <p:spPr>
          <a:xfrm>
            <a:off x="8571613" y="6368084"/>
            <a:ext cx="683339" cy="305103"/>
          </a:xfrm>
        </p:spPr>
        <p:txBody>
          <a:bodyPr/>
          <a:lstStyle/>
          <a:p>
            <a:fld id="{6ACDFF67-9B38-45CF-9196-11D348A2D195}" type="slidenum">
              <a:rPr lang="en-US" smtClean="0"/>
              <a:t>29</a:t>
            </a:fld>
            <a:endParaRPr lang="en-US" dirty="0"/>
          </a:p>
        </p:txBody>
      </p:sp>
      <p:pic>
        <p:nvPicPr>
          <p:cNvPr id="5" name="Picture 4">
            <a:extLst>
              <a:ext uri="{FF2B5EF4-FFF2-40B4-BE49-F238E27FC236}">
                <a16:creationId xmlns:a16="http://schemas.microsoft.com/office/drawing/2014/main" id="{BC60D337-DC23-4B78-9192-5856B8B26138}"/>
              </a:ext>
            </a:extLst>
          </p:cNvPr>
          <p:cNvPicPr>
            <a:picLocks noChangeAspect="1"/>
          </p:cNvPicPr>
          <p:nvPr/>
        </p:nvPicPr>
        <p:blipFill rotWithShape="1">
          <a:blip r:embed="rId2"/>
          <a:srcRect l="18184" r="19695"/>
          <a:stretch/>
        </p:blipFill>
        <p:spPr>
          <a:xfrm>
            <a:off x="1442063" y="1492878"/>
            <a:ext cx="7146757" cy="4742857"/>
          </a:xfrm>
          <a:prstGeom prst="rect">
            <a:avLst/>
          </a:prstGeom>
          <a:ln>
            <a:solidFill>
              <a:schemeClr val="tx1">
                <a:lumMod val="75000"/>
                <a:lumOff val="25000"/>
              </a:schemeClr>
            </a:solidFill>
          </a:ln>
        </p:spPr>
      </p:pic>
    </p:spTree>
    <p:extLst>
      <p:ext uri="{BB962C8B-B14F-4D97-AF65-F5344CB8AC3E}">
        <p14:creationId xmlns:p14="http://schemas.microsoft.com/office/powerpoint/2010/main" val="31902792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459" y="609600"/>
            <a:ext cx="8822266" cy="924560"/>
          </a:xfrm>
        </p:spPr>
        <p:txBody>
          <a:bodyPr/>
          <a:lstStyle/>
          <a:p>
            <a:r>
              <a:rPr lang="en-US" dirty="0">
                <a:solidFill>
                  <a:srgbClr val="398F98"/>
                </a:solidFill>
              </a:rPr>
              <a:t>Town Hall Topics</a:t>
            </a:r>
          </a:p>
        </p:txBody>
      </p:sp>
      <p:sp>
        <p:nvSpPr>
          <p:cNvPr id="3" name="Content Placeholder 2"/>
          <p:cNvSpPr>
            <a:spLocks noGrp="1"/>
          </p:cNvSpPr>
          <p:nvPr>
            <p:ph idx="1"/>
          </p:nvPr>
        </p:nvSpPr>
        <p:spPr>
          <a:xfrm>
            <a:off x="534459" y="1534160"/>
            <a:ext cx="9685866" cy="4917439"/>
          </a:xfrm>
        </p:spPr>
        <p:txBody>
          <a:bodyPr>
            <a:normAutofit lnSpcReduction="10000"/>
          </a:bodyPr>
          <a:lstStyle/>
          <a:p>
            <a:pPr marL="457200" indent="-457200" fontAlgn="base">
              <a:spcAft>
                <a:spcPts val="600"/>
              </a:spcAft>
              <a:buSzPct val="100000"/>
              <a:buFont typeface="+mj-lt"/>
              <a:buAutoNum type="arabicParenR"/>
            </a:pPr>
            <a:r>
              <a:rPr lang="en-US" sz="2400" dirty="0" smtClean="0"/>
              <a:t>Welcome/Housekeeping/Announcements – </a:t>
            </a:r>
            <a:r>
              <a:rPr lang="en-US" sz="2400" i="1" dirty="0" smtClean="0"/>
              <a:t>Douglas Houston</a:t>
            </a:r>
            <a:endParaRPr lang="en-US" sz="2400" i="1" dirty="0"/>
          </a:p>
          <a:p>
            <a:pPr marL="457200" indent="-457200" fontAlgn="base">
              <a:spcAft>
                <a:spcPts val="600"/>
              </a:spcAft>
              <a:buSzPct val="100000"/>
              <a:buFont typeface="+mj-lt"/>
              <a:buAutoNum type="arabicParenR"/>
            </a:pPr>
            <a:r>
              <a:rPr lang="en-US" sz="2400" dirty="0" smtClean="0"/>
              <a:t>Health Officers Update – </a:t>
            </a:r>
            <a:r>
              <a:rPr lang="en-US" sz="2400" i="1" dirty="0" smtClean="0"/>
              <a:t>Dr. Mary Ann Limbos and Dr. Rice</a:t>
            </a:r>
          </a:p>
          <a:p>
            <a:pPr marL="457200" indent="-457200" fontAlgn="base">
              <a:spcAft>
                <a:spcPts val="600"/>
              </a:spcAft>
              <a:buSzPct val="100000"/>
              <a:buFont typeface="+mj-lt"/>
              <a:buAutoNum type="arabicParenR"/>
            </a:pPr>
            <a:r>
              <a:rPr lang="en-US" sz="2400" dirty="0" smtClean="0"/>
              <a:t>Foundation </a:t>
            </a:r>
            <a:r>
              <a:rPr lang="en-US" sz="2400" dirty="0"/>
              <a:t>Update – </a:t>
            </a:r>
            <a:r>
              <a:rPr lang="en-US" sz="2400" i="1" dirty="0"/>
              <a:t>Jay Lowden</a:t>
            </a:r>
          </a:p>
          <a:p>
            <a:pPr marL="457200" indent="-457200" fontAlgn="base">
              <a:spcAft>
                <a:spcPts val="600"/>
              </a:spcAft>
              <a:buSzPct val="100000"/>
              <a:buFont typeface="+mj-lt"/>
              <a:buAutoNum type="arabicParenR"/>
            </a:pPr>
            <a:r>
              <a:rPr lang="en-US" sz="2400" dirty="0"/>
              <a:t>College Updates – </a:t>
            </a:r>
            <a:r>
              <a:rPr lang="en-US" sz="2400" i="1" dirty="0"/>
              <a:t>Tawny Dotson and Art Pimentel</a:t>
            </a:r>
          </a:p>
          <a:p>
            <a:pPr marL="457200" indent="-457200" fontAlgn="base">
              <a:spcAft>
                <a:spcPts val="600"/>
              </a:spcAft>
              <a:buSzPct val="100000"/>
              <a:buFont typeface="+mj-lt"/>
              <a:buAutoNum type="arabicParenR"/>
            </a:pPr>
            <a:r>
              <a:rPr lang="en-US" sz="2400" dirty="0" smtClean="0"/>
              <a:t>Strategic </a:t>
            </a:r>
            <a:r>
              <a:rPr lang="en-US" sz="2400" dirty="0"/>
              <a:t>Planning – </a:t>
            </a:r>
            <a:r>
              <a:rPr lang="en-US" sz="2400" i="1" dirty="0"/>
              <a:t>Sonja Lolland</a:t>
            </a:r>
          </a:p>
          <a:p>
            <a:pPr marL="457200" indent="-457200" fontAlgn="base">
              <a:spcAft>
                <a:spcPts val="600"/>
              </a:spcAft>
              <a:buSzPct val="100000"/>
              <a:buFont typeface="+mj-lt"/>
              <a:buAutoNum type="arabicParenR"/>
            </a:pPr>
            <a:r>
              <a:rPr lang="en-US" sz="2400" dirty="0" smtClean="0"/>
              <a:t>Guidance During Wildfire Smoke Events </a:t>
            </a:r>
            <a:r>
              <a:rPr lang="en-US" sz="2400" dirty="0"/>
              <a:t>– </a:t>
            </a:r>
            <a:r>
              <a:rPr lang="en-US" sz="2400" i="1" dirty="0"/>
              <a:t>Kuldeep Kaur</a:t>
            </a:r>
          </a:p>
          <a:p>
            <a:pPr marL="457200" indent="-457200" fontAlgn="base">
              <a:spcAft>
                <a:spcPts val="600"/>
              </a:spcAft>
              <a:buSzPct val="100000"/>
              <a:buFont typeface="+mj-lt"/>
              <a:buAutoNum type="arabicParenR"/>
            </a:pPr>
            <a:r>
              <a:rPr lang="en-US" sz="2400" dirty="0" smtClean="0"/>
              <a:t>Data </a:t>
            </a:r>
            <a:r>
              <a:rPr lang="en-US" sz="2400" dirty="0"/>
              <a:t>Integrity – </a:t>
            </a:r>
            <a:r>
              <a:rPr lang="en-US" sz="2400" i="1" dirty="0"/>
              <a:t>Cassie Leal</a:t>
            </a:r>
          </a:p>
          <a:p>
            <a:pPr marL="457200" indent="-457200" fontAlgn="base">
              <a:spcAft>
                <a:spcPts val="600"/>
              </a:spcAft>
              <a:buSzPct val="100000"/>
              <a:buFont typeface="+mj-lt"/>
              <a:buAutoNum type="arabicParenR"/>
            </a:pPr>
            <a:r>
              <a:rPr lang="en-US" sz="2400" dirty="0" smtClean="0"/>
              <a:t>Update </a:t>
            </a:r>
            <a:r>
              <a:rPr lang="en-US" sz="2400" dirty="0"/>
              <a:t>Cell Phone for Catapult – </a:t>
            </a:r>
            <a:r>
              <a:rPr lang="en-US" sz="2400" i="1" dirty="0"/>
              <a:t>Devin </a:t>
            </a:r>
            <a:r>
              <a:rPr lang="en-US" sz="2400" i="1" dirty="0" smtClean="0"/>
              <a:t>Crosby</a:t>
            </a:r>
            <a:endParaRPr lang="en-US" sz="2400" i="1" dirty="0"/>
          </a:p>
          <a:p>
            <a:pPr marL="457200" indent="-457200" fontAlgn="base">
              <a:spcAft>
                <a:spcPts val="600"/>
              </a:spcAft>
              <a:buSzPct val="100000"/>
              <a:buFont typeface="+mj-lt"/>
              <a:buAutoNum type="arabicParenR"/>
            </a:pPr>
            <a:r>
              <a:rPr lang="en-US" sz="2400" dirty="0" smtClean="0"/>
              <a:t>Wrap Up – </a:t>
            </a:r>
            <a:r>
              <a:rPr lang="en-US" sz="2400" i="1" dirty="0" smtClean="0"/>
              <a:t>Douglas Houston</a:t>
            </a:r>
            <a:endParaRPr lang="en-US" sz="2400" dirty="0"/>
          </a:p>
        </p:txBody>
      </p:sp>
      <p:sp>
        <p:nvSpPr>
          <p:cNvPr id="4" name="Slide Number Placeholder 3"/>
          <p:cNvSpPr>
            <a:spLocks noGrp="1"/>
          </p:cNvSpPr>
          <p:nvPr>
            <p:ph type="sldNum" sz="quarter" idx="12"/>
          </p:nvPr>
        </p:nvSpPr>
        <p:spPr/>
        <p:txBody>
          <a:bodyPr/>
          <a:lstStyle/>
          <a:p>
            <a:fld id="{6ACDFF67-9B38-45CF-9196-11D348A2D195}" type="slidenum">
              <a:rPr lang="en-US" smtClean="0"/>
              <a:t>3</a:t>
            </a:fld>
            <a:endParaRPr lang="en-US" dirty="0"/>
          </a:p>
        </p:txBody>
      </p:sp>
    </p:spTree>
    <p:extLst>
      <p:ext uri="{BB962C8B-B14F-4D97-AF65-F5344CB8AC3E}">
        <p14:creationId xmlns:p14="http://schemas.microsoft.com/office/powerpoint/2010/main" val="22250642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9521D-F24D-4016-911E-5FE6E1A83D25}"/>
              </a:ext>
            </a:extLst>
          </p:cNvPr>
          <p:cNvSpPr>
            <a:spLocks noGrp="1"/>
          </p:cNvSpPr>
          <p:nvPr>
            <p:ph type="title"/>
          </p:nvPr>
        </p:nvSpPr>
        <p:spPr/>
        <p:txBody>
          <a:bodyPr/>
          <a:lstStyle/>
          <a:p>
            <a:r>
              <a:rPr lang="en-US" dirty="0"/>
              <a:t>Adding CatapultEMS to your phone (Android)</a:t>
            </a:r>
          </a:p>
        </p:txBody>
      </p:sp>
      <p:sp>
        <p:nvSpPr>
          <p:cNvPr id="3" name="Content Placeholder 2">
            <a:extLst>
              <a:ext uri="{FF2B5EF4-FFF2-40B4-BE49-F238E27FC236}">
                <a16:creationId xmlns:a16="http://schemas.microsoft.com/office/drawing/2014/main" id="{4E6947F2-7F04-4779-9AE3-D6D8582ED0C9}"/>
              </a:ext>
            </a:extLst>
          </p:cNvPr>
          <p:cNvSpPr>
            <a:spLocks noGrp="1"/>
          </p:cNvSpPr>
          <p:nvPr>
            <p:ph sz="half" idx="1"/>
          </p:nvPr>
        </p:nvSpPr>
        <p:spPr/>
        <p:txBody>
          <a:bodyPr>
            <a:normAutofit fontScale="85000" lnSpcReduction="10000"/>
          </a:bodyPr>
          <a:lstStyle/>
          <a:p>
            <a:r>
              <a:rPr lang="en-US" dirty="0"/>
              <a:t>Android Instructions</a:t>
            </a:r>
          </a:p>
          <a:p>
            <a:r>
              <a:rPr lang="en-US" dirty="0"/>
              <a:t>Go to </a:t>
            </a:r>
            <a:r>
              <a:rPr lang="en-US" dirty="0">
                <a:hlinkClick r:id="rId2"/>
              </a:rPr>
              <a:t>www.catapultems.com</a:t>
            </a:r>
            <a:endParaRPr lang="en-US" dirty="0"/>
          </a:p>
          <a:p>
            <a:r>
              <a:rPr lang="en-US" dirty="0"/>
              <a:t>Step 1 - To place bookmark, tap the menu icon at the top-right of your screen. If you do not see the top-right menu, please open the link in Chrome.</a:t>
            </a:r>
          </a:p>
          <a:p>
            <a:r>
              <a:rPr lang="en-US" dirty="0"/>
              <a:t>Step 2 - Tap on “Add to home screen.”</a:t>
            </a:r>
          </a:p>
          <a:p>
            <a:r>
              <a:rPr lang="en-US" dirty="0"/>
              <a:t>Step 3 – Verify title for home screen and click “Add”</a:t>
            </a:r>
          </a:p>
          <a:p>
            <a:r>
              <a:rPr lang="en-US" dirty="0"/>
              <a:t>Step 4 – Press and drag home screen icon to the where you want it.</a:t>
            </a:r>
          </a:p>
          <a:p>
            <a:endParaRPr lang="en-US" dirty="0"/>
          </a:p>
          <a:p>
            <a:endParaRPr lang="en-US" dirty="0"/>
          </a:p>
        </p:txBody>
      </p:sp>
      <p:sp>
        <p:nvSpPr>
          <p:cNvPr id="5" name="Content Placeholder 4">
            <a:extLst>
              <a:ext uri="{FF2B5EF4-FFF2-40B4-BE49-F238E27FC236}">
                <a16:creationId xmlns:a16="http://schemas.microsoft.com/office/drawing/2014/main" id="{01EC8990-52ED-4455-B520-E5B40A99D41D}"/>
              </a:ext>
            </a:extLst>
          </p:cNvPr>
          <p:cNvSpPr>
            <a:spLocks noGrp="1"/>
          </p:cNvSpPr>
          <p:nvPr>
            <p:ph sz="half" idx="2"/>
          </p:nvPr>
        </p:nvSpPr>
        <p:spPr/>
        <p:txBody>
          <a:bodyPr>
            <a:normAutofit fontScale="85000" lnSpcReduction="10000"/>
          </a:bodyPr>
          <a:lstStyle/>
          <a:p>
            <a:r>
              <a:rPr lang="en-US" dirty="0"/>
              <a:t>iPhone Instructions</a:t>
            </a:r>
          </a:p>
          <a:p>
            <a:r>
              <a:rPr lang="en-US" dirty="0"/>
              <a:t>Go to </a:t>
            </a:r>
            <a:r>
              <a:rPr lang="en-US" dirty="0">
                <a:hlinkClick r:id="rId2"/>
              </a:rPr>
              <a:t>www.catapultems.com</a:t>
            </a:r>
            <a:endParaRPr lang="en-US" dirty="0"/>
          </a:p>
          <a:p>
            <a:r>
              <a:rPr lang="en-US" dirty="0"/>
              <a:t>Step 1 - To place bookmark, tap on the Send / Share Icon at the bottom of the screen.</a:t>
            </a:r>
          </a:p>
          <a:p>
            <a:r>
              <a:rPr lang="en-US" dirty="0"/>
              <a:t>Step 2 - Tap on “Add to Home Screen” icon. </a:t>
            </a:r>
          </a:p>
          <a:p>
            <a:r>
              <a:rPr lang="en-US" dirty="0"/>
              <a:t>Step 3 - Confirm “Catapult EMS” as your App title and click “Add”. Note: If you wish to name this something else, you may. Keep it short to fit under the icon.</a:t>
            </a:r>
          </a:p>
          <a:p>
            <a:r>
              <a:rPr lang="en-US" dirty="0"/>
              <a:t>Step 4 - The Catapult EMS icon will appear in the first available app location on your iPhone! Note: Move this icon to a primary position on your phone for quick access!</a:t>
            </a:r>
          </a:p>
        </p:txBody>
      </p:sp>
    </p:spTree>
    <p:extLst>
      <p:ext uri="{BB962C8B-B14F-4D97-AF65-F5344CB8AC3E}">
        <p14:creationId xmlns:p14="http://schemas.microsoft.com/office/powerpoint/2010/main" val="41593616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B1B53-976B-4AF8-A068-1FA98E7206BB}"/>
              </a:ext>
            </a:extLst>
          </p:cNvPr>
          <p:cNvSpPr>
            <a:spLocks noGrp="1"/>
          </p:cNvSpPr>
          <p:nvPr>
            <p:ph type="title"/>
          </p:nvPr>
        </p:nvSpPr>
        <p:spPr/>
        <p:txBody>
          <a:bodyPr/>
          <a:lstStyle/>
          <a:p>
            <a:r>
              <a:rPr lang="en-US" dirty="0"/>
              <a:t>Reporting Options</a:t>
            </a:r>
          </a:p>
        </p:txBody>
      </p:sp>
      <p:sp>
        <p:nvSpPr>
          <p:cNvPr id="4" name="Slide Number Placeholder 3">
            <a:extLst>
              <a:ext uri="{FF2B5EF4-FFF2-40B4-BE49-F238E27FC236}">
                <a16:creationId xmlns:a16="http://schemas.microsoft.com/office/drawing/2014/main" id="{F5BE2809-8616-47B5-8A42-58BBBC05275C}"/>
              </a:ext>
            </a:extLst>
          </p:cNvPr>
          <p:cNvSpPr>
            <a:spLocks noGrp="1"/>
          </p:cNvSpPr>
          <p:nvPr>
            <p:ph type="sldNum" sz="quarter" idx="12"/>
          </p:nvPr>
        </p:nvSpPr>
        <p:spPr/>
        <p:txBody>
          <a:bodyPr/>
          <a:lstStyle/>
          <a:p>
            <a:fld id="{6ACDFF67-9B38-45CF-9196-11D348A2D195}" type="slidenum">
              <a:rPr lang="en-US" smtClean="0"/>
              <a:t>31</a:t>
            </a:fld>
            <a:endParaRPr lang="en-US" dirty="0"/>
          </a:p>
        </p:txBody>
      </p:sp>
      <p:pic>
        <p:nvPicPr>
          <p:cNvPr id="1026" name="Picture 2">
            <a:extLst>
              <a:ext uri="{FF2B5EF4-FFF2-40B4-BE49-F238E27FC236}">
                <a16:creationId xmlns:a16="http://schemas.microsoft.com/office/drawing/2014/main" id="{C9C64CC4-9A4D-4461-AD73-335F900A1B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2153594" y="1581484"/>
            <a:ext cx="6037674" cy="4289926"/>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959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C92A0-54FC-4A2A-A4CC-E72109335C3D}"/>
              </a:ext>
            </a:extLst>
          </p:cNvPr>
          <p:cNvSpPr>
            <a:spLocks noGrp="1"/>
          </p:cNvSpPr>
          <p:nvPr>
            <p:ph type="title"/>
          </p:nvPr>
        </p:nvSpPr>
        <p:spPr/>
        <p:txBody>
          <a:bodyPr/>
          <a:lstStyle/>
          <a:p>
            <a:r>
              <a:rPr lang="en-US" dirty="0"/>
              <a:t>Additional Help</a:t>
            </a:r>
          </a:p>
        </p:txBody>
      </p:sp>
      <p:sp>
        <p:nvSpPr>
          <p:cNvPr id="4" name="Slide Number Placeholder 3">
            <a:extLst>
              <a:ext uri="{FF2B5EF4-FFF2-40B4-BE49-F238E27FC236}">
                <a16:creationId xmlns:a16="http://schemas.microsoft.com/office/drawing/2014/main" id="{515F5DF8-5CCE-459A-AF2F-59327D43A330}"/>
              </a:ext>
            </a:extLst>
          </p:cNvPr>
          <p:cNvSpPr>
            <a:spLocks noGrp="1"/>
          </p:cNvSpPr>
          <p:nvPr>
            <p:ph type="sldNum" sz="quarter" idx="12"/>
          </p:nvPr>
        </p:nvSpPr>
        <p:spPr/>
        <p:txBody>
          <a:bodyPr/>
          <a:lstStyle/>
          <a:p>
            <a:fld id="{6ACDFF67-9B38-45CF-9196-11D348A2D195}" type="slidenum">
              <a:rPr lang="en-US" smtClean="0"/>
              <a:t>32</a:t>
            </a:fld>
            <a:endParaRPr lang="en-US" dirty="0"/>
          </a:p>
        </p:txBody>
      </p:sp>
      <p:pic>
        <p:nvPicPr>
          <p:cNvPr id="2050" name="Picture 2">
            <a:extLst>
              <a:ext uri="{FF2B5EF4-FFF2-40B4-BE49-F238E27FC236}">
                <a16:creationId xmlns:a16="http://schemas.microsoft.com/office/drawing/2014/main" id="{CAC9CB6F-C4FA-4BC0-AFDC-DCBBA1BB56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951648" y="1613816"/>
            <a:ext cx="8858556" cy="4053057"/>
          </a:xfrm>
          <a:prstGeom prst="rect">
            <a:avLst/>
          </a:prstGeom>
          <a:noFill/>
          <a:ln>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75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Chancellor’s Office System Webinars</a:t>
            </a:r>
            <a:endParaRPr lang="en-US" dirty="0"/>
          </a:p>
        </p:txBody>
      </p:sp>
      <p:sp>
        <p:nvSpPr>
          <p:cNvPr id="3" name="Content Placeholder 2"/>
          <p:cNvSpPr>
            <a:spLocks noGrp="1"/>
          </p:cNvSpPr>
          <p:nvPr>
            <p:ph idx="1"/>
          </p:nvPr>
        </p:nvSpPr>
        <p:spPr>
          <a:xfrm>
            <a:off x="677334" y="1930399"/>
            <a:ext cx="8596668" cy="4476087"/>
          </a:xfrm>
        </p:spPr>
        <p:txBody>
          <a:bodyPr>
            <a:normAutofit/>
          </a:bodyPr>
          <a:lstStyle/>
          <a:p>
            <a:pPr>
              <a:spcAft>
                <a:spcPts val="1200"/>
              </a:spcAft>
            </a:pPr>
            <a:r>
              <a:rPr lang="en-US" sz="2400" dirty="0" smtClean="0"/>
              <a:t>Bi-weekly webinars on Wednesdays at 9-10 a.m. focused </a:t>
            </a:r>
            <a:r>
              <a:rPr lang="en-US" sz="2400" dirty="0"/>
              <a:t>on updates, guidance and supports from the State Chancellor’s </a:t>
            </a:r>
            <a:r>
              <a:rPr lang="en-US" sz="2400" dirty="0" smtClean="0"/>
              <a:t>Office</a:t>
            </a:r>
          </a:p>
          <a:p>
            <a:pPr>
              <a:spcAft>
                <a:spcPts val="1200"/>
              </a:spcAft>
            </a:pPr>
            <a:r>
              <a:rPr lang="en-US" sz="2400" dirty="0" smtClean="0"/>
              <a:t>Register </a:t>
            </a:r>
            <a:r>
              <a:rPr lang="en-US" sz="2400" dirty="0"/>
              <a:t>for the Chancellor's Office System </a:t>
            </a:r>
            <a:r>
              <a:rPr lang="en-US" sz="2400" dirty="0" smtClean="0"/>
              <a:t>Webinars at </a:t>
            </a:r>
            <a:r>
              <a:rPr lang="en-US" sz="2400" dirty="0" smtClean="0">
                <a:hlinkClick r:id="rId2"/>
              </a:rPr>
              <a:t>https</a:t>
            </a:r>
            <a:r>
              <a:rPr lang="en-US" sz="2400" dirty="0">
                <a:hlinkClick r:id="rId2"/>
              </a:rPr>
              <a:t>://</a:t>
            </a:r>
            <a:r>
              <a:rPr lang="en-US" sz="2400" dirty="0" smtClean="0">
                <a:hlinkClick r:id="rId2"/>
              </a:rPr>
              <a:t>cccconfer.zoom.us/webinar/register/WN_CfxTATY4S6WrnDIqHLn7qg</a:t>
            </a:r>
            <a:r>
              <a:rPr lang="en-US" sz="2400" dirty="0" smtClean="0"/>
              <a:t> </a:t>
            </a:r>
          </a:p>
          <a:p>
            <a:pPr>
              <a:spcAft>
                <a:spcPts val="1200"/>
              </a:spcAft>
            </a:pPr>
            <a:r>
              <a:rPr lang="en-US" sz="2400" dirty="0" smtClean="0"/>
              <a:t>Registration </a:t>
            </a:r>
            <a:r>
              <a:rPr lang="en-US" sz="2400" dirty="0"/>
              <a:t>is only required one time for the Chancellor’s Office System Webinars. Once registered, you will gain access to all of the webinars listed in the calendar</a:t>
            </a:r>
            <a:r>
              <a:rPr lang="en-US" sz="2400" dirty="0" smtClean="0"/>
              <a:t>.</a:t>
            </a:r>
            <a:endParaRPr lang="en-US" sz="2400"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CDFF67-9B38-45CF-9196-11D348A2D195}" type="slidenum">
              <a:rPr kumimoji="0" lang="en-US" sz="900" b="0" i="0" u="none" strike="noStrike" kern="1200" cap="none" spc="0" normalizeH="0" baseline="0" noProof="0" smtClean="0">
                <a:ln>
                  <a:noFill/>
                </a:ln>
                <a:solidFill>
                  <a:srgbClr val="398F98"/>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dirty="0">
              <a:ln>
                <a:noFill/>
              </a:ln>
              <a:solidFill>
                <a:srgbClr val="398F98"/>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7108790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find CCCCO Memos and Other Resources…</a:t>
            </a:r>
          </a:p>
        </p:txBody>
      </p:sp>
      <p:sp>
        <p:nvSpPr>
          <p:cNvPr id="3" name="Content Placeholder 2"/>
          <p:cNvSpPr>
            <a:spLocks noGrp="1"/>
          </p:cNvSpPr>
          <p:nvPr>
            <p:ph idx="1"/>
          </p:nvPr>
        </p:nvSpPr>
        <p:spPr>
          <a:xfrm>
            <a:off x="677334" y="1930400"/>
            <a:ext cx="9443720" cy="1624614"/>
          </a:xfrm>
        </p:spPr>
        <p:txBody>
          <a:bodyPr>
            <a:normAutofit/>
          </a:bodyPr>
          <a:lstStyle/>
          <a:p>
            <a:pPr marL="0" indent="0">
              <a:lnSpc>
                <a:spcPct val="120000"/>
              </a:lnSpc>
              <a:buNone/>
            </a:pPr>
            <a:r>
              <a:rPr lang="en-US" dirty="0">
                <a:hlinkClick r:id="rId2"/>
              </a:rPr>
              <a:t>https://www.cccco.edu/About-Us/Chancellors-Office/Divisions/Communications-and-Marketing/Novel-Coronavirus</a:t>
            </a:r>
            <a:endParaRPr lang="en-US" dirty="0"/>
          </a:p>
        </p:txBody>
      </p:sp>
      <p:pic>
        <p:nvPicPr>
          <p:cNvPr id="6" name="Picture 5"/>
          <p:cNvPicPr>
            <a:picLocks noChangeAspect="1"/>
          </p:cNvPicPr>
          <p:nvPr/>
        </p:nvPicPr>
        <p:blipFill>
          <a:blip r:embed="rId3"/>
          <a:stretch>
            <a:fillRect/>
          </a:stretch>
        </p:blipFill>
        <p:spPr>
          <a:xfrm>
            <a:off x="1598938" y="2988073"/>
            <a:ext cx="6753460" cy="2958039"/>
          </a:xfrm>
          <a:prstGeom prst="rect">
            <a:avLst/>
          </a:prstGeom>
        </p:spPr>
      </p:pic>
      <p:cxnSp>
        <p:nvCxnSpPr>
          <p:cNvPr id="10" name="Straight Arrow Connector 9"/>
          <p:cNvCxnSpPr/>
          <p:nvPr/>
        </p:nvCxnSpPr>
        <p:spPr>
          <a:xfrm flipH="1">
            <a:off x="5925185" y="2742707"/>
            <a:ext cx="1625600" cy="1412733"/>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CDFF67-9B38-45CF-9196-11D348A2D195}" type="slidenum">
              <a:rPr kumimoji="0" lang="en-US" sz="900" b="0" i="0" u="none" strike="noStrike" kern="1200" cap="none" spc="0" normalizeH="0" baseline="0" noProof="0" smtClean="0">
                <a:ln>
                  <a:noFill/>
                </a:ln>
                <a:solidFill>
                  <a:srgbClr val="398F98"/>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dirty="0">
              <a:ln>
                <a:noFill/>
              </a:ln>
              <a:solidFill>
                <a:srgbClr val="398F98"/>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931782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 – District Covid-19 Page</a:t>
            </a:r>
          </a:p>
        </p:txBody>
      </p:sp>
      <p:sp>
        <p:nvSpPr>
          <p:cNvPr id="3" name="Content Placeholder 2"/>
          <p:cNvSpPr>
            <a:spLocks noGrp="1"/>
          </p:cNvSpPr>
          <p:nvPr>
            <p:ph idx="1"/>
          </p:nvPr>
        </p:nvSpPr>
        <p:spPr>
          <a:xfrm>
            <a:off x="677334" y="1364299"/>
            <a:ext cx="6820746" cy="5412421"/>
          </a:xfrm>
        </p:spPr>
        <p:txBody>
          <a:bodyPr vert="horz" lIns="91440" tIns="45720" rIns="91440" bIns="45720" rtlCol="0" anchor="t">
            <a:normAutofit fontScale="92500" lnSpcReduction="20000"/>
          </a:bodyPr>
          <a:lstStyle/>
          <a:p>
            <a:pPr marL="0" indent="0">
              <a:buNone/>
            </a:pPr>
            <a:r>
              <a:rPr lang="en-US" dirty="0">
                <a:hlinkClick r:id="rId2"/>
              </a:rPr>
              <a:t>https://www.yccd.edu/central-services/coronavirus-covid-19/</a:t>
            </a:r>
            <a:endParaRPr lang="en-US" dirty="0"/>
          </a:p>
          <a:p>
            <a:r>
              <a:rPr lang="en-US" sz="2000" dirty="0"/>
              <a:t>Current Status</a:t>
            </a:r>
          </a:p>
          <a:p>
            <a:r>
              <a:rPr lang="en-US" sz="2000" b="1" dirty="0"/>
              <a:t>Faculty &amp; Staff Resource Guide</a:t>
            </a:r>
          </a:p>
          <a:p>
            <a:pPr lvl="1"/>
            <a:r>
              <a:rPr lang="en-US" sz="1800" dirty="0" smtClean="0"/>
              <a:t>Employee Toolkit</a:t>
            </a:r>
          </a:p>
          <a:p>
            <a:pPr lvl="1"/>
            <a:r>
              <a:rPr lang="en-US" sz="1800" dirty="0" smtClean="0"/>
              <a:t>Safety Tips for Faculty</a:t>
            </a:r>
          </a:p>
          <a:p>
            <a:pPr lvl="1"/>
            <a:r>
              <a:rPr lang="en-US" sz="1800" dirty="0" smtClean="0"/>
              <a:t>Canvas </a:t>
            </a:r>
            <a:r>
              <a:rPr lang="en-US" sz="1800" dirty="0"/>
              <a:t>Tutorials</a:t>
            </a:r>
          </a:p>
          <a:p>
            <a:pPr lvl="1"/>
            <a:r>
              <a:rPr lang="en-US" sz="1800" dirty="0"/>
              <a:t>Zoom Tutorials</a:t>
            </a:r>
          </a:p>
          <a:p>
            <a:pPr lvl="1"/>
            <a:r>
              <a:rPr lang="en-US" sz="1800" dirty="0"/>
              <a:t>Camtasia Tutorials </a:t>
            </a:r>
          </a:p>
          <a:p>
            <a:pPr lvl="1"/>
            <a:r>
              <a:rPr lang="en-US" sz="1800" dirty="0"/>
              <a:t>SnagIt Tutorials </a:t>
            </a:r>
          </a:p>
          <a:p>
            <a:pPr lvl="1"/>
            <a:r>
              <a:rPr lang="en-US" sz="1800" dirty="0" smtClean="0"/>
              <a:t>Links </a:t>
            </a:r>
            <a:endParaRPr lang="en-US" sz="1800" dirty="0"/>
          </a:p>
          <a:p>
            <a:pPr lvl="2"/>
            <a:r>
              <a:rPr lang="en-US" sz="1800" dirty="0"/>
              <a:t>Vision Resource Center</a:t>
            </a:r>
          </a:p>
          <a:p>
            <a:pPr lvl="2"/>
            <a:r>
              <a:rPr lang="en-US" sz="1800" dirty="0"/>
              <a:t>CCCC CAVID-19 Page</a:t>
            </a:r>
          </a:p>
          <a:p>
            <a:pPr lvl="2"/>
            <a:r>
              <a:rPr lang="en-US" sz="1800" dirty="0"/>
              <a:t>CVC-OEI Support Library</a:t>
            </a:r>
          </a:p>
          <a:p>
            <a:pPr lvl="2"/>
            <a:r>
              <a:rPr lang="en-US" sz="1800" dirty="0"/>
              <a:t>Online Resources for Science Labs</a:t>
            </a:r>
          </a:p>
          <a:p>
            <a:pPr lvl="2"/>
            <a:r>
              <a:rPr lang="en-US" sz="1800" dirty="0"/>
              <a:t>3CSN Zoom Sessions</a:t>
            </a:r>
          </a:p>
          <a:p>
            <a:pPr marL="0" indent="0">
              <a:buNone/>
            </a:pPr>
            <a:endParaRPr lang="en-US" dirty="0"/>
          </a:p>
          <a:p>
            <a:pPr marL="0" indent="0">
              <a:buNone/>
            </a:pPr>
            <a:endParaRPr lang="en-US" dirty="0"/>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CDFF67-9B38-45CF-9196-11D348A2D195}" type="slidenum">
              <a:rPr kumimoji="0" lang="en-US" sz="900" b="0" i="0" u="none" strike="noStrike" kern="1200" cap="none" spc="0" normalizeH="0" baseline="0" noProof="0" smtClean="0">
                <a:ln>
                  <a:noFill/>
                </a:ln>
                <a:solidFill>
                  <a:srgbClr val="398F98"/>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dirty="0">
              <a:ln>
                <a:noFill/>
              </a:ln>
              <a:solidFill>
                <a:srgbClr val="398F98"/>
              </a:solidFill>
              <a:effectLst/>
              <a:uLnTx/>
              <a:uFillTx/>
              <a:latin typeface="Trebuchet MS" panose="020B0603020202020204"/>
              <a:ea typeface="+mn-ea"/>
              <a:cs typeface="+mn-cs"/>
            </a:endParaRPr>
          </a:p>
        </p:txBody>
      </p:sp>
      <p:pic>
        <p:nvPicPr>
          <p:cNvPr id="6" name="Picture 5"/>
          <p:cNvPicPr/>
          <p:nvPr/>
        </p:nvPicPr>
        <p:blipFill rotWithShape="1">
          <a:blip r:embed="rId3"/>
          <a:srcRect l="55769" t="12953" r="10641" b="21031"/>
          <a:stretch/>
        </p:blipFill>
        <p:spPr bwMode="auto">
          <a:xfrm>
            <a:off x="5423655" y="1947375"/>
            <a:ext cx="6334015" cy="37166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8944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248" y="609600"/>
            <a:ext cx="8983501" cy="940904"/>
          </a:xfrm>
        </p:spPr>
        <p:txBody>
          <a:bodyPr>
            <a:normAutofit fontScale="90000"/>
          </a:bodyPr>
          <a:lstStyle/>
          <a:p>
            <a:r>
              <a:rPr lang="en-US" sz="3200" dirty="0"/>
              <a:t>Next YCCD Town Hall: </a:t>
            </a:r>
            <a:r>
              <a:rPr lang="en-US" sz="3200" dirty="0" smtClean="0"/>
              <a:t>November 2, 2020</a:t>
            </a:r>
            <a:br>
              <a:rPr lang="en-US" sz="3200" dirty="0" smtClean="0"/>
            </a:br>
            <a:endParaRPr lang="en-US" sz="3200" dirty="0"/>
          </a:p>
        </p:txBody>
      </p:sp>
      <p:sp>
        <p:nvSpPr>
          <p:cNvPr id="3" name="Content Placeholder 2"/>
          <p:cNvSpPr>
            <a:spLocks noGrp="1"/>
          </p:cNvSpPr>
          <p:nvPr>
            <p:ph idx="1"/>
          </p:nvPr>
        </p:nvSpPr>
        <p:spPr>
          <a:xfrm>
            <a:off x="528248" y="1797685"/>
            <a:ext cx="9122648" cy="4608802"/>
          </a:xfrm>
        </p:spPr>
        <p:txBody>
          <a:bodyPr>
            <a:normAutofit lnSpcReduction="10000"/>
          </a:bodyPr>
          <a:lstStyle/>
          <a:p>
            <a:pPr marL="0" indent="0">
              <a:spcBef>
                <a:spcPts val="0"/>
              </a:spcBef>
              <a:spcAft>
                <a:spcPts val="2400"/>
              </a:spcAft>
              <a:buNone/>
            </a:pPr>
            <a:r>
              <a:rPr lang="en-US" sz="2400" b="1" dirty="0"/>
              <a:t>To join these webinars please visit</a:t>
            </a:r>
            <a:r>
              <a:rPr lang="en-US" sz="2400" dirty="0" smtClean="0"/>
              <a:t>: </a:t>
            </a:r>
          </a:p>
          <a:p>
            <a:pPr marL="0" indent="0">
              <a:spcBef>
                <a:spcPts val="0"/>
              </a:spcBef>
              <a:spcAft>
                <a:spcPts val="2400"/>
              </a:spcAft>
              <a:buNone/>
            </a:pPr>
            <a:r>
              <a:rPr lang="en-US" sz="2400" dirty="0">
                <a:hlinkClick r:id="rId2"/>
              </a:rPr>
              <a:t>https://</a:t>
            </a:r>
            <a:r>
              <a:rPr lang="en-US" sz="2400" dirty="0" smtClean="0">
                <a:hlinkClick r:id="rId2"/>
              </a:rPr>
              <a:t>cccconfer.zoom.us/j/92584158141</a:t>
            </a:r>
            <a:r>
              <a:rPr lang="en-US" sz="2400" dirty="0" smtClean="0"/>
              <a:t> </a:t>
            </a:r>
            <a:endParaRPr lang="en-US" sz="2400" dirty="0"/>
          </a:p>
          <a:p>
            <a:pPr marL="0" indent="0">
              <a:spcBef>
                <a:spcPts val="0"/>
              </a:spcBef>
              <a:spcAft>
                <a:spcPts val="2400"/>
              </a:spcAft>
              <a:buNone/>
            </a:pPr>
            <a:r>
              <a:rPr lang="en-US" sz="2400" b="1" dirty="0" smtClean="0"/>
              <a:t>Or </a:t>
            </a:r>
            <a:r>
              <a:rPr lang="en-US" sz="2400" b="1" dirty="0"/>
              <a:t>iPhone one-tap</a:t>
            </a:r>
            <a:r>
              <a:rPr lang="en-US" sz="2400" dirty="0"/>
              <a:t> (US Toll):</a:t>
            </a:r>
          </a:p>
          <a:p>
            <a:pPr marL="400050" lvl="1" indent="0">
              <a:spcBef>
                <a:spcPts val="0"/>
              </a:spcBef>
              <a:spcAft>
                <a:spcPts val="2400"/>
              </a:spcAft>
              <a:buNone/>
            </a:pPr>
            <a:r>
              <a:rPr lang="en-US" sz="2000" dirty="0"/>
              <a:t>16699006833,92584158141#  or +13462487799,92584158141# </a:t>
            </a:r>
            <a:endParaRPr lang="en-US" sz="2000" dirty="0" smtClean="0"/>
          </a:p>
          <a:p>
            <a:pPr marL="0" lvl="1" indent="0">
              <a:spcBef>
                <a:spcPts val="0"/>
              </a:spcBef>
              <a:spcAft>
                <a:spcPts val="2400"/>
              </a:spcAft>
              <a:buNone/>
            </a:pPr>
            <a:r>
              <a:rPr lang="en-US" sz="2400" b="1" dirty="0" smtClean="0"/>
              <a:t>Or </a:t>
            </a:r>
            <a:r>
              <a:rPr lang="en-US" sz="2400" b="1" dirty="0"/>
              <a:t>Telephone</a:t>
            </a:r>
            <a:r>
              <a:rPr lang="en-US" sz="2400" dirty="0"/>
              <a:t> (US Toll):</a:t>
            </a:r>
          </a:p>
          <a:p>
            <a:pPr marL="400050" lvl="1" indent="0">
              <a:spcBef>
                <a:spcPts val="0"/>
              </a:spcBef>
              <a:spcAft>
                <a:spcPts val="2400"/>
              </a:spcAft>
              <a:buNone/>
            </a:pPr>
            <a:r>
              <a:rPr lang="en-US" sz="2000" dirty="0"/>
              <a:t>+1 669 900 </a:t>
            </a:r>
            <a:r>
              <a:rPr lang="en-US" sz="2000" dirty="0" smtClean="0"/>
              <a:t>6833 or +</a:t>
            </a:r>
            <a:r>
              <a:rPr lang="en-US" sz="2000" dirty="0"/>
              <a:t>1 346 248 </a:t>
            </a:r>
            <a:r>
              <a:rPr lang="en-US" sz="2000" dirty="0" smtClean="0"/>
              <a:t>7799 or +</a:t>
            </a:r>
            <a:r>
              <a:rPr lang="en-US" sz="2000" dirty="0"/>
              <a:t>1 253 215 8782 </a:t>
            </a:r>
            <a:r>
              <a:rPr lang="en-US" sz="2000" dirty="0" smtClean="0"/>
              <a:t>or +</a:t>
            </a:r>
            <a:r>
              <a:rPr lang="en-US" sz="2000" dirty="0"/>
              <a:t>1 301 715 8592 </a:t>
            </a:r>
            <a:r>
              <a:rPr lang="en-US" sz="2000" dirty="0" smtClean="0"/>
              <a:t>or +</a:t>
            </a:r>
            <a:r>
              <a:rPr lang="en-US" sz="2000" dirty="0"/>
              <a:t>1 312 626 6799 </a:t>
            </a:r>
            <a:r>
              <a:rPr lang="en-US" sz="2000" dirty="0" smtClean="0"/>
              <a:t>or +</a:t>
            </a:r>
            <a:r>
              <a:rPr lang="en-US" sz="2000" dirty="0"/>
              <a:t>1 646 876 </a:t>
            </a:r>
            <a:r>
              <a:rPr lang="en-US" sz="2000" dirty="0" smtClean="0"/>
              <a:t>9923</a:t>
            </a:r>
            <a:endParaRPr lang="en-US" sz="2000" dirty="0"/>
          </a:p>
          <a:p>
            <a:pPr marL="0" indent="0">
              <a:spcBef>
                <a:spcPts val="0"/>
              </a:spcBef>
              <a:spcAft>
                <a:spcPts val="1800"/>
              </a:spcAft>
              <a:buNone/>
            </a:pPr>
            <a:r>
              <a:rPr lang="en-US" sz="2400" b="1" dirty="0"/>
              <a:t>Meeting ID</a:t>
            </a:r>
            <a:r>
              <a:rPr lang="en-US" sz="2400" dirty="0"/>
              <a:t>: 925 8415 8141</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CDFF67-9B38-45CF-9196-11D348A2D195}" type="slidenum">
              <a:rPr kumimoji="0" lang="en-US" sz="900" b="0" i="0" u="none" strike="noStrike" kern="1200" cap="none" spc="0" normalizeH="0" baseline="0" noProof="0" smtClean="0">
                <a:ln>
                  <a:noFill/>
                </a:ln>
                <a:solidFill>
                  <a:srgbClr val="398F98"/>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dirty="0">
              <a:ln>
                <a:noFill/>
              </a:ln>
              <a:solidFill>
                <a:srgbClr val="398F98"/>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620350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5796887"/>
          </a:xfrm>
        </p:spPr>
        <p:txBody>
          <a:bodyPr anchor="ctr">
            <a:normAutofit/>
          </a:bodyPr>
          <a:lstStyle/>
          <a:p>
            <a:pPr algn="ctr"/>
            <a:r>
              <a:rPr lang="en-US" sz="6000" dirty="0"/>
              <a:t>Questions &amp; Answers</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ACDFF67-9B38-45CF-9196-11D348A2D195}" type="slidenum">
              <a:rPr kumimoji="0" lang="en-US" sz="900" b="0" i="0" u="none" strike="noStrike" kern="1200" cap="none" spc="0" normalizeH="0" baseline="0" noProof="0" smtClean="0">
                <a:ln>
                  <a:noFill/>
                </a:ln>
                <a:solidFill>
                  <a:srgbClr val="398F98"/>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dirty="0">
              <a:ln>
                <a:noFill/>
              </a:ln>
              <a:solidFill>
                <a:srgbClr val="398F98"/>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07108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59" y="457200"/>
            <a:ext cx="9114366" cy="1320800"/>
          </a:xfrm>
        </p:spPr>
        <p:txBody>
          <a:bodyPr/>
          <a:lstStyle/>
          <a:p>
            <a:r>
              <a:rPr lang="en-US" dirty="0" smtClean="0"/>
              <a:t>Health Officers’ Update</a:t>
            </a:r>
            <a:endParaRPr lang="en-US" dirty="0"/>
          </a:p>
        </p:txBody>
      </p:sp>
      <p:sp>
        <p:nvSpPr>
          <p:cNvPr id="3" name="Content Placeholder 2"/>
          <p:cNvSpPr>
            <a:spLocks noGrp="1"/>
          </p:cNvSpPr>
          <p:nvPr>
            <p:ph idx="1"/>
          </p:nvPr>
        </p:nvSpPr>
        <p:spPr>
          <a:xfrm>
            <a:off x="484032" y="1998664"/>
            <a:ext cx="9114366" cy="4369420"/>
          </a:xfrm>
        </p:spPr>
        <p:txBody>
          <a:bodyPr>
            <a:normAutofit/>
          </a:bodyPr>
          <a:lstStyle/>
          <a:p>
            <a:pPr marL="0" lvl="0" indent="0">
              <a:spcAft>
                <a:spcPts val="1800"/>
              </a:spcAft>
              <a:buNone/>
            </a:pPr>
            <a:r>
              <a:rPr lang="en-US" sz="2800" b="1" dirty="0"/>
              <a:t>Dr. Mary Ann Limbos</a:t>
            </a:r>
            <a:r>
              <a:rPr lang="en-US" sz="2000" dirty="0"/>
              <a:t>, Yolo County Deputy Health Officer</a:t>
            </a:r>
            <a:br>
              <a:rPr lang="en-US" sz="2000" dirty="0"/>
            </a:br>
            <a:r>
              <a:rPr lang="en-US" sz="2000" dirty="0"/>
              <a:t>Yolo County Health and Human Services Agency</a:t>
            </a:r>
          </a:p>
          <a:p>
            <a:pPr marL="0" lvl="0" indent="0">
              <a:spcAft>
                <a:spcPts val="1800"/>
              </a:spcAft>
              <a:buNone/>
            </a:pPr>
            <a:r>
              <a:rPr lang="en-US" sz="2800" b="1" dirty="0" smtClean="0"/>
              <a:t>Dr. Homer Rice</a:t>
            </a:r>
            <a:r>
              <a:rPr lang="en-US" sz="2000" dirty="0"/>
              <a:t>, Deputy Director for Health and Human Services Department (HHSD), Yuba </a:t>
            </a:r>
            <a:r>
              <a:rPr lang="en-US" sz="2000" dirty="0" smtClean="0"/>
              <a:t>County</a:t>
            </a:r>
          </a:p>
        </p:txBody>
      </p:sp>
      <p:sp>
        <p:nvSpPr>
          <p:cNvPr id="4" name="Slide Number Placeholder 3"/>
          <p:cNvSpPr>
            <a:spLocks noGrp="1"/>
          </p:cNvSpPr>
          <p:nvPr>
            <p:ph type="sldNum" sz="quarter" idx="12"/>
          </p:nvPr>
        </p:nvSpPr>
        <p:spPr>
          <a:xfrm>
            <a:off x="8571613" y="6368084"/>
            <a:ext cx="683339" cy="305103"/>
          </a:xfrm>
        </p:spPr>
        <p:txBody>
          <a:bodyPr/>
          <a:lstStyle/>
          <a:p>
            <a:fld id="{6ACDFF67-9B38-45CF-9196-11D348A2D195}" type="slidenum">
              <a:rPr lang="en-US" smtClean="0"/>
              <a:t>4</a:t>
            </a:fld>
            <a:endParaRPr lang="en-US" dirty="0"/>
          </a:p>
        </p:txBody>
      </p:sp>
    </p:spTree>
    <p:extLst>
      <p:ext uri="{BB962C8B-B14F-4D97-AF65-F5344CB8AC3E}">
        <p14:creationId xmlns:p14="http://schemas.microsoft.com/office/powerpoint/2010/main" val="27357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59" y="457200"/>
            <a:ext cx="9114366" cy="1320800"/>
          </a:xfrm>
        </p:spPr>
        <p:txBody>
          <a:bodyPr/>
          <a:lstStyle/>
          <a:p>
            <a:r>
              <a:rPr lang="en-US" dirty="0" smtClean="0"/>
              <a:t>Foundation Update</a:t>
            </a:r>
            <a:endParaRPr lang="en-US" dirty="0"/>
          </a:p>
        </p:txBody>
      </p:sp>
      <p:sp>
        <p:nvSpPr>
          <p:cNvPr id="6" name="Rectangle 5"/>
          <p:cNvSpPr/>
          <p:nvPr/>
        </p:nvSpPr>
        <p:spPr>
          <a:xfrm>
            <a:off x="0" y="0"/>
            <a:ext cx="12192000" cy="6858000"/>
          </a:xfrm>
          <a:prstGeom prst="rect">
            <a:avLst/>
          </a:prstGeom>
          <a:solidFill>
            <a:srgbClr val="32A3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5348" y="540327"/>
            <a:ext cx="8661304" cy="5777345"/>
          </a:xfrm>
        </p:spPr>
      </p:pic>
      <p:sp>
        <p:nvSpPr>
          <p:cNvPr id="4" name="Slide Number Placeholder 3"/>
          <p:cNvSpPr>
            <a:spLocks noGrp="1"/>
          </p:cNvSpPr>
          <p:nvPr>
            <p:ph type="sldNum" sz="quarter" idx="12"/>
          </p:nvPr>
        </p:nvSpPr>
        <p:spPr>
          <a:xfrm>
            <a:off x="8571613" y="6368084"/>
            <a:ext cx="683339" cy="305103"/>
          </a:xfrm>
        </p:spPr>
        <p:txBody>
          <a:bodyPr/>
          <a:lstStyle/>
          <a:p>
            <a:fld id="{6ACDFF67-9B38-45CF-9196-11D348A2D195}" type="slidenum">
              <a:rPr lang="en-US" smtClean="0"/>
              <a:t>5</a:t>
            </a:fld>
            <a:endParaRPr lang="en-US" dirty="0"/>
          </a:p>
        </p:txBody>
      </p:sp>
    </p:spTree>
    <p:extLst>
      <p:ext uri="{BB962C8B-B14F-4D97-AF65-F5344CB8AC3E}">
        <p14:creationId xmlns:p14="http://schemas.microsoft.com/office/powerpoint/2010/main" val="14788035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71613" y="6368084"/>
            <a:ext cx="683339" cy="305103"/>
          </a:xfrm>
        </p:spPr>
        <p:txBody>
          <a:bodyPr/>
          <a:lstStyle/>
          <a:p>
            <a:fld id="{6ACDFF67-9B38-45CF-9196-11D348A2D195}" type="slidenum">
              <a:rPr lang="en-US" smtClean="0"/>
              <a:t>6</a:t>
            </a:fld>
            <a:endParaRPr lang="en-US" dirty="0"/>
          </a:p>
        </p:txBody>
      </p:sp>
      <p:sp>
        <p:nvSpPr>
          <p:cNvPr id="10" name="Rectangle 9"/>
          <p:cNvSpPr/>
          <p:nvPr/>
        </p:nvSpPr>
        <p:spPr>
          <a:xfrm>
            <a:off x="0" y="0"/>
            <a:ext cx="12192000" cy="6858000"/>
          </a:xfrm>
          <a:prstGeom prst="rect">
            <a:avLst/>
          </a:prstGeom>
          <a:solidFill>
            <a:srgbClr val="32A3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838200" y="448253"/>
            <a:ext cx="10515600" cy="1325563"/>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7200" b="1" dirty="0" smtClean="0">
                <a:solidFill>
                  <a:schemeClr val="bg1"/>
                </a:solidFill>
              </a:rPr>
              <a:t>In 6 Words, Why I Give</a:t>
            </a:r>
            <a:endParaRPr lang="en-US" sz="7200" b="1" dirty="0">
              <a:solidFill>
                <a:schemeClr val="bg1"/>
              </a:solidFill>
            </a:endParaRPr>
          </a:p>
        </p:txBody>
      </p:sp>
      <p:sp>
        <p:nvSpPr>
          <p:cNvPr id="8" name="Content Placeholder 2"/>
          <p:cNvSpPr txBox="1">
            <a:spLocks/>
          </p:cNvSpPr>
          <p:nvPr/>
        </p:nvSpPr>
        <p:spPr>
          <a:xfrm>
            <a:off x="838200" y="1825625"/>
            <a:ext cx="5001491" cy="43513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chemeClr val="bg1"/>
              </a:buClr>
            </a:pPr>
            <a:r>
              <a:rPr lang="en-US" sz="3600" dirty="0" smtClean="0">
                <a:solidFill>
                  <a:schemeClr val="bg1"/>
                </a:solidFill>
              </a:rPr>
              <a:t>In 6 words complete the statement I Give to… and email your statement to: foundation@</a:t>
            </a:r>
            <a:r>
              <a:rPr lang="en-US" sz="300" dirty="0" smtClean="0">
                <a:solidFill>
                  <a:schemeClr val="bg1"/>
                </a:solidFill>
              </a:rPr>
              <a:t> </a:t>
            </a:r>
            <a:r>
              <a:rPr lang="en-US" sz="3600" dirty="0" smtClean="0">
                <a:solidFill>
                  <a:schemeClr val="bg1"/>
                </a:solidFill>
              </a:rPr>
              <a:t>yccd.edu</a:t>
            </a: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15000"/>
          <a:stretch/>
        </p:blipFill>
        <p:spPr>
          <a:xfrm>
            <a:off x="6638466" y="2071999"/>
            <a:ext cx="4871885" cy="3105827"/>
          </a:xfrm>
          <a:prstGeom prst="rect">
            <a:avLst/>
          </a:prstGeom>
        </p:spPr>
      </p:pic>
      <p:sp>
        <p:nvSpPr>
          <p:cNvPr id="12" name="Content Placeholder 2"/>
          <p:cNvSpPr txBox="1">
            <a:spLocks/>
          </p:cNvSpPr>
          <p:nvPr/>
        </p:nvSpPr>
        <p:spPr>
          <a:xfrm>
            <a:off x="838199" y="5403272"/>
            <a:ext cx="10391597" cy="446167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chemeClr val="bg1"/>
              </a:buClr>
            </a:pPr>
            <a:r>
              <a:rPr lang="en-US" sz="3200" dirty="0" smtClean="0">
                <a:solidFill>
                  <a:schemeClr val="bg1"/>
                </a:solidFill>
              </a:rPr>
              <a:t>I give to </a:t>
            </a:r>
            <a:r>
              <a:rPr lang="en-US" sz="3200" b="1" i="1" dirty="0" smtClean="0">
                <a:solidFill>
                  <a:srgbClr val="FFFF00"/>
                </a:solidFill>
                <a:effectLst>
                  <a:outerShdw blurRad="38100" dist="38100" dir="2700000" algn="tl">
                    <a:srgbClr val="000000">
                      <a:alpha val="43137"/>
                    </a:srgbClr>
                  </a:outerShdw>
                </a:effectLst>
              </a:rPr>
              <a:t>provide opportunity and support student success</a:t>
            </a:r>
            <a:endParaRPr lang="en-US" sz="3200" b="1" i="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55736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close up of a sign&#10;&#10;Description generated with high confidence">
            <a:extLst>
              <a:ext uri="{FF2B5EF4-FFF2-40B4-BE49-F238E27FC236}">
                <a16:creationId xmlns:a16="http://schemas.microsoft.com/office/drawing/2014/main" id="{E57B2616-6687-490A-ADA4-202B48679DE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967451" y="0"/>
            <a:ext cx="1781691" cy="13386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Title 1"/>
          <p:cNvSpPr>
            <a:spLocks noGrp="1"/>
          </p:cNvSpPr>
          <p:nvPr>
            <p:ph type="title"/>
          </p:nvPr>
        </p:nvSpPr>
        <p:spPr>
          <a:xfrm>
            <a:off x="458259" y="457200"/>
            <a:ext cx="9114366" cy="1320800"/>
          </a:xfrm>
        </p:spPr>
        <p:txBody>
          <a:bodyPr/>
          <a:lstStyle/>
          <a:p>
            <a:r>
              <a:rPr lang="en-US" dirty="0"/>
              <a:t>Woodland Community College </a:t>
            </a:r>
            <a:r>
              <a:rPr lang="en-US" dirty="0" smtClean="0"/>
              <a:t>Update</a:t>
            </a:r>
            <a:endParaRPr lang="en-US" dirty="0"/>
          </a:p>
        </p:txBody>
      </p:sp>
      <p:sp>
        <p:nvSpPr>
          <p:cNvPr id="9" name="Content Placeholder 2"/>
          <p:cNvSpPr>
            <a:spLocks noGrp="1"/>
          </p:cNvSpPr>
          <p:nvPr>
            <p:ph idx="1"/>
          </p:nvPr>
        </p:nvSpPr>
        <p:spPr>
          <a:xfrm>
            <a:off x="458259" y="1998664"/>
            <a:ext cx="9114366" cy="4369420"/>
          </a:xfrm>
        </p:spPr>
        <p:txBody>
          <a:bodyPr>
            <a:normAutofit/>
          </a:bodyPr>
          <a:lstStyle/>
          <a:p>
            <a:pPr>
              <a:spcAft>
                <a:spcPts val="1800"/>
              </a:spcAft>
            </a:pPr>
            <a:r>
              <a:rPr lang="en-US" sz="2400" dirty="0" smtClean="0"/>
              <a:t>Professional </a:t>
            </a:r>
            <a:r>
              <a:rPr lang="en-US" sz="2400" dirty="0"/>
              <a:t>Development Day - Focus on Equity and Guided Pathways </a:t>
            </a:r>
          </a:p>
          <a:p>
            <a:pPr>
              <a:spcAft>
                <a:spcPts val="1800"/>
              </a:spcAft>
            </a:pPr>
            <a:r>
              <a:rPr lang="en-US" sz="2400" dirty="0" smtClean="0"/>
              <a:t>Early </a:t>
            </a:r>
            <a:r>
              <a:rPr lang="en-US" sz="2400" dirty="0"/>
              <a:t>Alert System at WCC</a:t>
            </a:r>
          </a:p>
          <a:p>
            <a:pPr>
              <a:spcAft>
                <a:spcPts val="1800"/>
              </a:spcAft>
            </a:pPr>
            <a:r>
              <a:rPr lang="en-US" sz="2400" dirty="0" smtClean="0"/>
              <a:t>Health </a:t>
            </a:r>
            <a:r>
              <a:rPr lang="en-US" sz="2400" dirty="0"/>
              <a:t>Services RFP Released</a:t>
            </a:r>
          </a:p>
          <a:p>
            <a:pPr>
              <a:spcAft>
                <a:spcPts val="1800"/>
              </a:spcAft>
            </a:pPr>
            <a:r>
              <a:rPr lang="en-US" sz="2400" dirty="0" smtClean="0"/>
              <a:t>LCC </a:t>
            </a:r>
            <a:r>
              <a:rPr lang="en-US" sz="2400" dirty="0"/>
              <a:t>Town Hall Scheduled for Thursday, October 8th</a:t>
            </a:r>
          </a:p>
          <a:p>
            <a:pPr>
              <a:spcAft>
                <a:spcPts val="1800"/>
              </a:spcAft>
            </a:pPr>
            <a:r>
              <a:rPr lang="en-US" sz="2400" dirty="0" smtClean="0"/>
              <a:t>Virtual </a:t>
            </a:r>
            <a:r>
              <a:rPr lang="en-US" sz="2400" dirty="0"/>
              <a:t>Transfer Fair </a:t>
            </a:r>
            <a:endParaRPr lang="en-US" sz="2400" dirty="0" smtClean="0"/>
          </a:p>
        </p:txBody>
      </p:sp>
      <p:sp>
        <p:nvSpPr>
          <p:cNvPr id="10" name="Slide Number Placeholder 3"/>
          <p:cNvSpPr>
            <a:spLocks noGrp="1"/>
          </p:cNvSpPr>
          <p:nvPr>
            <p:ph type="sldNum" sz="quarter" idx="12"/>
          </p:nvPr>
        </p:nvSpPr>
        <p:spPr>
          <a:xfrm>
            <a:off x="8571613" y="6368084"/>
            <a:ext cx="683339" cy="305103"/>
          </a:xfrm>
        </p:spPr>
        <p:txBody>
          <a:bodyPr/>
          <a:lstStyle/>
          <a:p>
            <a:fld id="{6ACDFF67-9B38-45CF-9196-11D348A2D195}" type="slidenum">
              <a:rPr lang="en-US" smtClean="0">
                <a:solidFill>
                  <a:schemeClr val="accent2">
                    <a:lumMod val="50000"/>
                  </a:schemeClr>
                </a:solidFill>
              </a:rPr>
              <a:t>7</a:t>
            </a:fld>
            <a:endParaRPr lang="en-US" dirty="0">
              <a:solidFill>
                <a:schemeClr val="accent2">
                  <a:lumMod val="50000"/>
                </a:schemeClr>
              </a:solidFill>
            </a:endParaRPr>
          </a:p>
        </p:txBody>
      </p:sp>
    </p:spTree>
    <p:extLst>
      <p:ext uri="{BB962C8B-B14F-4D97-AF65-F5344CB8AC3E}">
        <p14:creationId xmlns:p14="http://schemas.microsoft.com/office/powerpoint/2010/main" val="313197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D94F95D-89EF-455B-9F54-0F4231363A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grpSp>
        <p:nvGrpSpPr>
          <p:cNvPr id="57" name="Group 56">
            <a:extLst>
              <a:ext uri="{FF2B5EF4-FFF2-40B4-BE49-F238E27FC236}">
                <a16:creationId xmlns:a16="http://schemas.microsoft.com/office/drawing/2014/main" id="{612B9F8D-6DD1-481E-8CCE-81A7EEB15F5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58" name="Straight Connector 57">
              <a:extLst>
                <a:ext uri="{FF2B5EF4-FFF2-40B4-BE49-F238E27FC236}">
                  <a16:creationId xmlns:a16="http://schemas.microsoft.com/office/drawing/2014/main" id="{BD531F65-BE00-4220-96DD-64DD545E03CF}"/>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95BD48B8-B8E0-4EC6-889B-B9D5035859FC}"/>
                </a:ext>
                <a:ext uri="{C183D7F6-B498-43B3-948B-1728B52AA6E4}">
                  <adec:decorative xmlns=""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60" name="Rectangle 23">
              <a:extLst>
                <a:ext uri="{FF2B5EF4-FFF2-40B4-BE49-F238E27FC236}">
                  <a16:creationId xmlns:a16="http://schemas.microsoft.com/office/drawing/2014/main" id="{4CB88335-CEFC-4E93-A849-B293A59F00F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1" name="Rectangle 25">
              <a:extLst>
                <a:ext uri="{FF2B5EF4-FFF2-40B4-BE49-F238E27FC236}">
                  <a16:creationId xmlns:a16="http://schemas.microsoft.com/office/drawing/2014/main" id="{A68404B5-9CA3-4B1B-A75D-54F36B1B39B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61">
              <a:extLst>
                <a:ext uri="{FF2B5EF4-FFF2-40B4-BE49-F238E27FC236}">
                  <a16:creationId xmlns:a16="http://schemas.microsoft.com/office/drawing/2014/main" id="{7260DE41-7357-49EC-A4FF-41B6666961F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63" name="Rectangle 27">
              <a:extLst>
                <a:ext uri="{FF2B5EF4-FFF2-40B4-BE49-F238E27FC236}">
                  <a16:creationId xmlns:a16="http://schemas.microsoft.com/office/drawing/2014/main" id="{1D9D87BA-A306-430B-8BCF-468FF820D58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4" name="Rectangle 28">
              <a:extLst>
                <a:ext uri="{FF2B5EF4-FFF2-40B4-BE49-F238E27FC236}">
                  <a16:creationId xmlns:a16="http://schemas.microsoft.com/office/drawing/2014/main" id="{39F522E6-2DF0-48FC-873D-74BF2101933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5" name="Rectangle 29">
              <a:extLst>
                <a:ext uri="{FF2B5EF4-FFF2-40B4-BE49-F238E27FC236}">
                  <a16:creationId xmlns:a16="http://schemas.microsoft.com/office/drawing/2014/main" id="{1015C585-0283-4901-9837-57DD565CE86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6" name="Isosceles Triangle 65">
              <a:extLst>
                <a:ext uri="{FF2B5EF4-FFF2-40B4-BE49-F238E27FC236}">
                  <a16:creationId xmlns:a16="http://schemas.microsoft.com/office/drawing/2014/main" id="{CB6D253E-04B9-4649-B17B-DE58968B270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677334" y="4765972"/>
            <a:ext cx="8596668" cy="1320800"/>
          </a:xfrm>
        </p:spPr>
        <p:txBody>
          <a:bodyPr anchor="ctr">
            <a:normAutofit/>
          </a:bodyPr>
          <a:lstStyle/>
          <a:p>
            <a:r>
              <a:rPr lang="en-US" sz="4400" dirty="0">
                <a:solidFill>
                  <a:schemeClr val="bg1"/>
                </a:solidFill>
              </a:rPr>
              <a:t>Yuba College </a:t>
            </a:r>
            <a:r>
              <a:rPr lang="en-US" sz="4400" dirty="0" smtClean="0">
                <a:solidFill>
                  <a:schemeClr val="bg1"/>
                </a:solidFill>
              </a:rPr>
              <a:t>Update</a:t>
            </a:r>
            <a:endParaRPr lang="en-US" sz="4400" dirty="0">
              <a:solidFill>
                <a:schemeClr val="bg1"/>
              </a:solidFill>
            </a:endParaRPr>
          </a:p>
        </p:txBody>
      </p:sp>
      <p:sp useBgFill="1">
        <p:nvSpPr>
          <p:cNvPr id="68" name="Rectangle 67">
            <a:extLst>
              <a:ext uri="{FF2B5EF4-FFF2-40B4-BE49-F238E27FC236}">
                <a16:creationId xmlns:a16="http://schemas.microsoft.com/office/drawing/2014/main" id="{A1AE21A0-AA96-4557-AB48-66255CF0AD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pic>
        <p:nvPicPr>
          <p:cNvPr id="4" name="Picture 8" descr="A close up of a sign&#10;&#10;Description generated with very high confidence">
            <a:extLst>
              <a:ext uri="{FF2B5EF4-FFF2-40B4-BE49-F238E27FC236}">
                <a16:creationId xmlns:a16="http://schemas.microsoft.com/office/drawing/2014/main" id="{ACBC6C0A-CA54-7940-A09E-2A71A916DA5A}"/>
              </a:ext>
            </a:extLst>
          </p:cNvPr>
          <p:cNvPicPr>
            <a:picLocks noChangeAspect="1"/>
          </p:cNvPicPr>
          <p:nvPr/>
        </p:nvPicPr>
        <p:blipFill>
          <a:blip r:embed="rId3"/>
          <a:stretch>
            <a:fillRect/>
          </a:stretch>
        </p:blipFill>
        <p:spPr>
          <a:xfrm>
            <a:off x="10291502" y="0"/>
            <a:ext cx="1288472" cy="1145309"/>
          </a:xfrm>
          <a:prstGeom prst="rect">
            <a:avLst/>
          </a:prstGeom>
          <a:effectLst>
            <a:outerShdw blurRad="50800" dist="38100" dir="2700000" algn="tl" rotWithShape="0">
              <a:prstClr val="black">
                <a:alpha val="40000"/>
              </a:prstClr>
            </a:outerShdw>
          </a:effectLst>
        </p:spPr>
      </p:pic>
      <p:graphicFrame>
        <p:nvGraphicFramePr>
          <p:cNvPr id="6" name="Content Placeholder 2">
            <a:extLst>
              <a:ext uri="{FF2B5EF4-FFF2-40B4-BE49-F238E27FC236}">
                <a16:creationId xmlns:a16="http://schemas.microsoft.com/office/drawing/2014/main" id="{532293EF-9C8D-4589-B9F8-DB7154B6E215}"/>
              </a:ext>
            </a:extLst>
          </p:cNvPr>
          <p:cNvGraphicFramePr>
            <a:graphicFrameLocks noGrp="1"/>
          </p:cNvGraphicFramePr>
          <p:nvPr>
            <p:ph idx="1"/>
            <p:extLst>
              <p:ext uri="{D42A27DB-BD31-4B8C-83A1-F6EECF244321}">
                <p14:modId xmlns:p14="http://schemas.microsoft.com/office/powerpoint/2010/main" val="1469405862"/>
              </p:ext>
            </p:extLst>
          </p:nvPr>
        </p:nvGraphicFramePr>
        <p:xfrm>
          <a:off x="577300" y="985839"/>
          <a:ext cx="10358438" cy="28241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7276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7">
            <a:extLst>
              <a:ext uri="{FF2B5EF4-FFF2-40B4-BE49-F238E27FC236}">
                <a16:creationId xmlns:a16="http://schemas.microsoft.com/office/drawing/2014/main" id="{186A95D7-DA1F-4F23-9968-5454FE83985D}"/>
              </a:ext>
            </a:extLst>
          </p:cNvPr>
          <p:cNvSpPr>
            <a:spLocks noGrp="1"/>
          </p:cNvSpPr>
          <p:nvPr>
            <p:ph idx="1"/>
          </p:nvPr>
        </p:nvSpPr>
        <p:spPr>
          <a:xfrm>
            <a:off x="6151560" y="1855136"/>
            <a:ext cx="3805283" cy="3136092"/>
          </a:xfrm>
        </p:spPr>
        <p:txBody>
          <a:bodyPr vert="horz" lIns="91440" tIns="45720" rIns="91440" bIns="45720" rtlCol="0" anchor="t">
            <a:noAutofit/>
          </a:bodyPr>
          <a:lstStyle/>
          <a:p>
            <a:pPr marL="0" indent="0">
              <a:buNone/>
            </a:pPr>
            <a:r>
              <a:rPr lang="en-US" sz="2800" dirty="0"/>
              <a:t>The Yuba Women's Soccer team volunteered at the Sept. 26 </a:t>
            </a:r>
            <a:r>
              <a:rPr lang="en-US" sz="2800" dirty="0" err="1"/>
              <a:t>SayLove</a:t>
            </a:r>
            <a:r>
              <a:rPr lang="en-US" sz="2800" dirty="0"/>
              <a:t> community clean up event. #YCProud</a:t>
            </a:r>
            <a:endParaRPr lang="en-US" sz="1600" dirty="0"/>
          </a:p>
        </p:txBody>
      </p:sp>
      <p:pic>
        <p:nvPicPr>
          <p:cNvPr id="5" name="Picture 45" descr="A group of people posing for the camera&#10;&#10;Description automatically generated">
            <a:extLst>
              <a:ext uri="{FF2B5EF4-FFF2-40B4-BE49-F238E27FC236}">
                <a16:creationId xmlns:a16="http://schemas.microsoft.com/office/drawing/2014/main" id="{2A1375A3-7C64-428E-9398-777D3398A8D4}"/>
              </a:ext>
            </a:extLst>
          </p:cNvPr>
          <p:cNvPicPr>
            <a:picLocks noChangeAspect="1"/>
          </p:cNvPicPr>
          <p:nvPr/>
        </p:nvPicPr>
        <p:blipFill>
          <a:blip r:embed="rId2"/>
          <a:stretch>
            <a:fillRect/>
          </a:stretch>
        </p:blipFill>
        <p:spPr>
          <a:xfrm>
            <a:off x="850272" y="804672"/>
            <a:ext cx="4962077" cy="5237021"/>
          </a:xfrm>
          <a:prstGeom prst="rect">
            <a:avLst/>
          </a:prstGeom>
        </p:spPr>
      </p:pic>
    </p:spTree>
    <p:extLst>
      <p:ext uri="{BB962C8B-B14F-4D97-AF65-F5344CB8AC3E}">
        <p14:creationId xmlns:p14="http://schemas.microsoft.com/office/powerpoint/2010/main" val="68379213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 YCCD">
  <a:themeElements>
    <a:clrScheme name="Custom 3">
      <a:dk1>
        <a:sysClr val="windowText" lastClr="000000"/>
      </a:dk1>
      <a:lt1>
        <a:sysClr val="window" lastClr="FFFFFF"/>
      </a:lt1>
      <a:dk2>
        <a:srgbClr val="373545"/>
      </a:dk2>
      <a:lt2>
        <a:srgbClr val="CEDBE6"/>
      </a:lt2>
      <a:accent1>
        <a:srgbClr val="398F98"/>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eme YCCD" id="{D06585EE-C675-4771-91A3-C388933822C1}" vid="{B467AE3C-02A6-42BB-9752-54D34BE08C8B}"/>
    </a:ext>
  </a:extLst>
</a:theme>
</file>

<file path=ppt/theme/theme2.xml><?xml version="1.0" encoding="utf-8"?>
<a:theme xmlns:a="http://schemas.openxmlformats.org/drawingml/2006/main" name="1_Facet">
  <a:themeElements>
    <a:clrScheme name="Yuba">
      <a:dk1>
        <a:srgbClr val="000000"/>
      </a:dk1>
      <a:lt1>
        <a:srgbClr val="FFFFFF"/>
      </a:lt1>
      <a:dk2>
        <a:srgbClr val="212121"/>
      </a:dk2>
      <a:lt2>
        <a:srgbClr val="F4F8FA"/>
      </a:lt2>
      <a:accent1>
        <a:srgbClr val="133C72"/>
      </a:accent1>
      <a:accent2>
        <a:srgbClr val="FDB800"/>
      </a:accent2>
      <a:accent3>
        <a:srgbClr val="03043B"/>
      </a:accent3>
      <a:accent4>
        <a:srgbClr val="A0B61C"/>
      </a:accent4>
      <a:accent5>
        <a:srgbClr val="94AC9C"/>
      </a:accent5>
      <a:accent6>
        <a:srgbClr val="D9D4B8"/>
      </a:accent6>
      <a:hlink>
        <a:srgbClr val="3085ED"/>
      </a:hlink>
      <a:folHlink>
        <a:srgbClr val="82B6F4"/>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3.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9e2c3bf-6d52-49a8-b3db-45e40d39e6ca">
      <UserInfo>
        <DisplayName>Sonja Lolland</DisplayName>
        <AccountId>19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DAC030C18DA9944AB354B94C7BD44E9" ma:contentTypeVersion="13" ma:contentTypeDescription="Create a new document." ma:contentTypeScope="" ma:versionID="6d3ede82c8a693663d7842349d91df7e">
  <xsd:schema xmlns:xsd="http://www.w3.org/2001/XMLSchema" xmlns:xs="http://www.w3.org/2001/XMLSchema" xmlns:p="http://schemas.microsoft.com/office/2006/metadata/properties" xmlns:ns3="80908854-2fb1-4c79-a8d2-cb66b6ced86d" xmlns:ns4="09e2c3bf-6d52-49a8-b3db-45e40d39e6ca" targetNamespace="http://schemas.microsoft.com/office/2006/metadata/properties" ma:root="true" ma:fieldsID="739dfaf52d68e71cefdac7c751e5dcd2" ns3:_="" ns4:_="">
    <xsd:import namespace="80908854-2fb1-4c79-a8d2-cb66b6ced86d"/>
    <xsd:import namespace="09e2c3bf-6d52-49a8-b3db-45e40d39e6c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908854-2fb1-4c79-a8d2-cb66b6ced8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e2c3bf-6d52-49a8-b3db-45e40d39e6c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106D1B-83D3-4244-8D38-C9758A397851}">
  <ds:schemaRefs>
    <ds:schemaRef ds:uri="http://schemas.microsoft.com/sharepoint/v3/contenttype/forms"/>
  </ds:schemaRefs>
</ds:datastoreItem>
</file>

<file path=customXml/itemProps2.xml><?xml version="1.0" encoding="utf-8"?>
<ds:datastoreItem xmlns:ds="http://schemas.openxmlformats.org/officeDocument/2006/customXml" ds:itemID="{0CC600EE-930D-40D7-B261-9103C9ED61EB}">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09e2c3bf-6d52-49a8-b3db-45e40d39e6ca"/>
    <ds:schemaRef ds:uri="http://purl.org/dc/terms/"/>
    <ds:schemaRef ds:uri="http://schemas.openxmlformats.org/package/2006/metadata/core-properties"/>
    <ds:schemaRef ds:uri="80908854-2fb1-4c79-a8d2-cb66b6ced86d"/>
    <ds:schemaRef ds:uri="http://www.w3.org/XML/1998/namespace"/>
    <ds:schemaRef ds:uri="http://purl.org/dc/dcmitype/"/>
  </ds:schemaRefs>
</ds:datastoreItem>
</file>

<file path=customXml/itemProps3.xml><?xml version="1.0" encoding="utf-8"?>
<ds:datastoreItem xmlns:ds="http://schemas.openxmlformats.org/officeDocument/2006/customXml" ds:itemID="{458AAD0E-AA63-481B-88B6-C8110C6D37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908854-2fb1-4c79-a8d2-cb66b6ced86d"/>
    <ds:schemaRef ds:uri="09e2c3bf-6d52-49a8-b3db-45e40d39e6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15546</TotalTime>
  <Words>2156</Words>
  <Application>Microsoft Office PowerPoint</Application>
  <PresentationFormat>Widescreen</PresentationFormat>
  <Paragraphs>215</Paragraphs>
  <Slides>37</Slides>
  <Notes>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37</vt:i4>
      </vt:variant>
    </vt:vector>
  </HeadingPairs>
  <TitlesOfParts>
    <vt:vector size="44" baseType="lpstr">
      <vt:lpstr>Arial</vt:lpstr>
      <vt:lpstr>Calibri</vt:lpstr>
      <vt:lpstr>Trebuchet MS</vt:lpstr>
      <vt:lpstr>Wingdings 3</vt:lpstr>
      <vt:lpstr>Theme YCCD</vt:lpstr>
      <vt:lpstr>1_Facet</vt:lpstr>
      <vt:lpstr>2_Facet</vt:lpstr>
      <vt:lpstr>Town Hall 16.0 Yuba Community College District</vt:lpstr>
      <vt:lpstr>Housekeeping</vt:lpstr>
      <vt:lpstr>Town Hall Topics</vt:lpstr>
      <vt:lpstr>Health Officers’ Update</vt:lpstr>
      <vt:lpstr>Foundation Update</vt:lpstr>
      <vt:lpstr>PowerPoint Presentation</vt:lpstr>
      <vt:lpstr>Woodland Community College Update</vt:lpstr>
      <vt:lpstr>Yuba College Update</vt:lpstr>
      <vt:lpstr>PowerPoint Presentation</vt:lpstr>
      <vt:lpstr>#YCProud</vt:lpstr>
      <vt:lpstr>Strategic Planning Yuba Community College District </vt:lpstr>
      <vt:lpstr>PowerPoint Presentation</vt:lpstr>
      <vt:lpstr>Guiding Principles:  Future Facing, Community Oriented &amp; Leverage Partnerships</vt:lpstr>
      <vt:lpstr>Future Facing:  10 Year Focus with a 30 Year Time Horizon</vt:lpstr>
      <vt:lpstr>Why Develop a Future Facing Culture?</vt:lpstr>
      <vt:lpstr>Covid-19:  Challenging, but also an opportunity…..</vt:lpstr>
      <vt:lpstr>PowerPoint Presentation</vt:lpstr>
      <vt:lpstr>PowerPoint Presentation</vt:lpstr>
      <vt:lpstr>PowerPoint Presentation</vt:lpstr>
      <vt:lpstr>Guidance During Wildfire Smoke Events</vt:lpstr>
      <vt:lpstr>Guidance During Wildfire Smoke Events</vt:lpstr>
      <vt:lpstr>Guidance During Wildfire Smoke Events</vt:lpstr>
      <vt:lpstr>Guidance During Wildfire Smoke Events</vt:lpstr>
      <vt:lpstr>Guidance During Wildfire Smoke Events</vt:lpstr>
      <vt:lpstr>Update: Data Integrity Project</vt:lpstr>
      <vt:lpstr>Catapult Emergency Management System</vt:lpstr>
      <vt:lpstr>Verify your cell phone emergency contact info is in Colleague</vt:lpstr>
      <vt:lpstr>PowerPoint Presentation</vt:lpstr>
      <vt:lpstr>Catpultems.com</vt:lpstr>
      <vt:lpstr>Adding CatapultEMS to your phone (Android)</vt:lpstr>
      <vt:lpstr>Reporting Options</vt:lpstr>
      <vt:lpstr>Additional Help</vt:lpstr>
      <vt:lpstr>Chancellor’s Office System Webinars</vt:lpstr>
      <vt:lpstr>Where to find CCCCO Memos and Other Resources…</vt:lpstr>
      <vt:lpstr>Resources – District Covid-19 Page</vt:lpstr>
      <vt:lpstr>Next YCCD Town Hall: November 2, 2020 </vt:lpstr>
      <vt:lpstr>Questions &amp; Answers</vt:lpstr>
    </vt:vector>
  </TitlesOfParts>
  <Company>Yuba Community College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YCCD Covid-19 Town Hall Update</dc:title>
  <dc:creator>Sonja Lolland</dc:creator>
  <cp:lastModifiedBy>Jay Lowden</cp:lastModifiedBy>
  <cp:revision>465</cp:revision>
  <cp:lastPrinted>2020-04-12T17:22:10Z</cp:lastPrinted>
  <dcterms:created xsi:type="dcterms:W3CDTF">2020-03-26T18:38:13Z</dcterms:created>
  <dcterms:modified xsi:type="dcterms:W3CDTF">2020-11-03T15:28:23Z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0x010100CDAC030C18DA9944AB354B94C7BD44E9</vt:lpwstr>
  </property>
</Properties>
</file>